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sldIdLst>
    <p:sldId id="256" r:id="rId3"/>
    <p:sldId id="257" r:id="rId4"/>
    <p:sldId id="266" r:id="rId5"/>
    <p:sldId id="260" r:id="rId6"/>
    <p:sldId id="292" r:id="rId7"/>
    <p:sldId id="293" r:id="rId8"/>
    <p:sldId id="295" r:id="rId9"/>
    <p:sldId id="300" r:id="rId10"/>
    <p:sldId id="298" r:id="rId11"/>
    <p:sldId id="301" r:id="rId12"/>
    <p:sldId id="303" r:id="rId13"/>
    <p:sldId id="305" r:id="rId14"/>
    <p:sldId id="313" r:id="rId15"/>
    <p:sldId id="311" r:id="rId16"/>
    <p:sldId id="309" r:id="rId17"/>
    <p:sldId id="310" r:id="rId18"/>
    <p:sldId id="314" r:id="rId19"/>
    <p:sldId id="307" r:id="rId20"/>
    <p:sldId id="322" r:id="rId21"/>
    <p:sldId id="328" r:id="rId22"/>
    <p:sldId id="331" r:id="rId23"/>
    <p:sldId id="333" r:id="rId24"/>
    <p:sldId id="339" r:id="rId25"/>
    <p:sldId id="306" r:id="rId26"/>
    <p:sldId id="340" r:id="rId27"/>
    <p:sldId id="341" r:id="rId28"/>
    <p:sldId id="33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a" initials="L" lastIdx="3" clrIdx="0">
    <p:extLst>
      <p:ext uri="{19B8F6BF-5375-455C-9EA6-DF929625EA0E}">
        <p15:presenceInfo xmlns:p15="http://schemas.microsoft.com/office/powerpoint/2012/main" userId="Luc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7F7F7F"/>
    <a:srgbClr val="D9D9D9"/>
    <a:srgbClr val="F8F8F8"/>
    <a:srgbClr val="F6F5F5"/>
    <a:srgbClr val="558064"/>
    <a:srgbClr val="F3F3F3"/>
    <a:srgbClr val="4472C4"/>
    <a:srgbClr val="C9CBC4"/>
    <a:srgbClr val="CBC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0" y="3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6A2-4985-BBAB-39DD3EE83C90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A2-4985-BBAB-39DD3EE83C90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A2-4985-BBAB-39DD3EE83C90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6A2-4A32-BCE7-45822D7CA262}"/>
              </c:ext>
            </c:extLst>
          </c:dPt>
          <c:cat>
            <c:strRef>
              <c:f>Foglio1!$A$2:$A$5</c:f>
              <c:strCache>
                <c:ptCount val="3"/>
                <c:pt idx="0">
                  <c:v>Non è sensibile al tema</c:v>
                </c:pt>
                <c:pt idx="1">
                  <c:v>Spreca meno </c:v>
                </c:pt>
                <c:pt idx="2">
                  <c:v>Non butta via nulla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3</c:v>
                </c:pt>
                <c:pt idx="1">
                  <c:v>37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A2-4985-BBAB-39DD3EE83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8324BC-7F59-476F-8783-E27CF94FB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F4DAD62-56DD-437A-ADF8-4A7A6768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506CB9D-3CA1-49A6-8B77-12B6A4DF5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74F0C34-A299-46F9-9D44-16946762F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2A809E6-D080-406C-8AAA-70F87282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296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BD030E-FD9E-4513-B106-9370CC9A9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9F9889C-09BD-4545-9F75-F3DF600D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B209D9B-0546-4A6B-9ACA-87ABA895A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559C654-DE42-4761-A958-D007284C8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E39E2B-5467-4DB6-A022-418E61D0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797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3E27E2B-5F84-481D-8F29-2061AB8A03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54887AB-8916-4111-8C9F-5080B8CE2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D14C070-EC76-43BF-9955-3EFD2AAB0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204F3FD-9265-4117-9456-5A1AD2C37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C8B284E-86E8-4F8E-A647-4CA33167A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467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4DA092-14A4-45A6-9B5E-BEB8038AA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39C459F-8270-4FD7-8D24-EBD5FC17A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59552CE-A2AB-4CBA-B0CE-6B3D5C41F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F9319B-55C1-436E-B7A8-2349B3A9D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D268BA8-EFB7-431F-ABA5-73BF2C813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206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537ED8-BFE9-473F-BBD6-49BDD5A99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D8104C-2019-46C0-809B-329BAB5F3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912375E-FF6D-4E35-A18A-C9806BACA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AC046A6-B91A-4443-85FC-0B5C63367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8F79263-4E67-4460-B4CA-BD6683F98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54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E1C583-CDA1-4C58-BB98-B710371F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CA9A2FB-A0E0-4627-A07F-E0647B54B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8CB84-DF9E-4950-90E9-A4AA6BDFB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F0DC392-21E7-4B6C-8BB2-284F556EB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9DCF426-F126-40B5-B230-F3DE98C91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144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FA83EF-0909-4C47-9D5B-47B6AC2E2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194D67E-AEC5-4879-B50A-34B765565C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51E77D-9DAE-4F8D-9A7F-0CB50705F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9AD51D6-5582-4245-8174-070998478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1EEBC89-0700-4CE8-A37F-B59712501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C767FB9-03DD-4666-8F9D-63CB0655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552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50491-049C-4AD0-A901-C52252240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D745AF5-7708-4CE6-B8D2-16F0A91D5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3AC8A9A-7463-4561-9159-7DECD82320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233FC8F-3FC9-4DBE-BBA5-BAEEE7E438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13B139C-E51B-467C-8330-497F1BE7E6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CCB721E-822B-4CB1-9624-82DFC85AA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FD2A576-993F-4D50-8B2C-8798EB9F0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616211-27C2-4560-8FD3-1FCE5B996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174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1CBF81-F021-4A50-AF35-087F5C59C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5116E34-4E8A-4011-8633-7015C3626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B05D2F5-BD7E-43E9-BBAE-CB4638E07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A48EC36-1EA8-493D-B2ED-26267FDE3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076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13EB927-CDF1-46AB-99B6-1BDAD214D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EA1A646-350C-4285-BAF1-8E4543227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1A3E2C-FF90-487B-9F72-30FDBFF0C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129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24F48B-C927-448A-ADFD-8F8FBCDC4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37237D-8F32-4BD6-A385-E68DF116F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BA1BDBA-7FC5-4878-A9C2-63808EB95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66724F-A170-4901-8D78-BDB93F7D1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042748C-B385-45B1-8655-0DA8ED67E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5D998E9-448A-4C79-91AF-2A105F399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88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2241CC-73EE-4101-AB5C-5A7342589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041F02-28DE-466C-AE0F-FD908C099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5A54CE-1603-4327-904A-F48194E8B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F2BFF6B-1BB1-4FF5-8B14-8D6DAD8F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43AB1DA-3033-495A-82A2-9E82F2C1C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431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28F6FD-7B58-4801-9F42-D027A5C83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3DD2FCF-05FA-460C-AA30-B435B21679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0CB6A99-1C31-4CE0-A204-CB808E20B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6223DD9-5395-4F1E-899C-0892764F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E72AD11-26E0-49F6-82CD-1B154280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3BE188-DC61-4DFF-AABD-3BCC214F1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73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9EADD5-13BB-4CF1-9D6D-86BADC7C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F4078A7-B569-4F7B-9E9F-B0555E044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F44713B-02AD-42FE-9CC7-940EE221B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9FE0FF0-1BC5-4237-A2F6-A8089662E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999B7D3-1B0E-4816-AD7A-12BC30492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379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2DF6CB9-8116-47AB-BFE3-3FB8C79DE2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00B179E-7604-4515-86B3-34F98B19D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E2CDDF-D969-49B9-94D2-A15CFF9FC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463B6A4-EBC7-4AE0-BDBE-8C2E0C4F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0764B2F-15E0-4A00-9641-F13794BD0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136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" y="1240"/>
            <a:ext cx="12189790" cy="6856757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2020-06-04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‹N›</a:t>
            </a:fld>
            <a:endParaRPr lang="ko-KR" altLang="en-US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62593" y="109163"/>
            <a:ext cx="8276732" cy="798568"/>
          </a:xfrm>
        </p:spPr>
        <p:txBody>
          <a:bodyPr vert="horz" lIns="99569" tIns="49785" rIns="99569" bIns="49785" rtlCol="0" anchor="ctr">
            <a:normAutofit/>
          </a:bodyPr>
          <a:lstStyle>
            <a:lvl1pPr algn="l" defTabSz="995491" rtl="0" eaLnBrk="1" latinLnBrk="1" hangingPunct="1">
              <a:spcBef>
                <a:spcPct val="0"/>
              </a:spcBef>
              <a:buNone/>
              <a:defRPr lang="ko-KR" altLang="en-US" sz="4000" b="1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262592" y="1413243"/>
            <a:ext cx="11522780" cy="4823421"/>
          </a:xfrm>
        </p:spPr>
        <p:txBody>
          <a:bodyPr>
            <a:normAutofit/>
          </a:bodyPr>
          <a:lstStyle>
            <a:lvl1pPr algn="l">
              <a:buNone/>
              <a:defRPr sz="2000" i="1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2000" i="1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2000" i="1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2000" i="1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2000" i="1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8359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F2E5A-E0F3-4F93-B454-46E26DAE7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D38D634-DE96-44FB-BE6E-B82D439DB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82027D-9B8F-4223-994C-DF0612AE4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591E7CE-3182-4ADC-A4CD-1357F74BA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0C15AB-969B-4438-B4FB-B0F3F37E6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28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3124B2-3154-42D2-A002-DA8A1CCC9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7F012F-33C1-4395-B2E1-A06EA14089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F42BBF1-166F-473E-9D67-87B39841E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528587-09C4-439F-96FA-94B5E51E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E0273E0-B079-423D-8310-17965BB16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6B1D0C6-B074-45DD-B49C-1BB15E5FB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142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E8C836-41F5-42E4-8A14-B20D10575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87B357E-6BC8-456C-962E-477064E2E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CA38085-8316-4795-B890-BE28672523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CBD22C4-162E-4DF5-9002-C19285A976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603C24D-F1AE-4204-8691-CA3105AD36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E2F70E0-DB6C-44CB-A0B9-25665FD7E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E716DB1-48AA-4560-998F-A6FF44EE1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F1A9A19-62B9-43CC-92D9-D7A902AE8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231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E59CDE-1874-440B-B0C2-C591D8846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FA275F3-7819-44C5-B6CF-4E09B76C3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0E60A6C-9FB9-4D27-924E-129A74C2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2A48AE4-9AA9-459A-AC2E-F2724EB9A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41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5D86735-CDAA-4E6B-AB7D-D83A93B22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760A7FA-9D8D-44A0-B57A-0CDBC41A8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4BD7201-8F3D-422D-B830-46C91EBCF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56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0ECA4F-74F5-46F7-86DB-1F3BEDA07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CFFD82F-4FE8-4B24-8D12-807ED9B58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F594F1-9063-4CAB-9B68-C21BEC8A0B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107C815-7DF2-4783-A4B0-941DAA8EC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9B92876-A4DA-4DF0-B437-29E9D2F2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B853D0-64C6-4EBA-B5C8-1E1D94564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46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1D43D4-6CC2-4768-819F-B18D3B672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8AA9A59-5435-4F05-99F4-53EBE3C260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DA07651-4F9C-4DC9-8B01-D3851C514A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E6BA7F4-37AE-40FB-9C11-B1E078C2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B8873CF-DDB2-4040-9E7A-DBCDAEC4C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D6D501-0FFD-4D1F-B66F-88A0A19D1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9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4386F60-EFF6-4796-819F-8A35CF86E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D480FA6-7EAD-4A18-B455-FDFD79AAC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8EA8FD0-C8C8-4DD5-8453-2EDE2BCD87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6A316-0B47-435B-8FDC-48A6C19B9F1B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7609D7B-56BC-4B18-83A3-88FB356D7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E10B5D-3407-43A5-BE4A-E51453A21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C111A-A27B-4DB1-BE09-205ACCF8015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43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E03D7FA-67F4-476C-A980-148051211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AA878F3-547B-4346-8A64-94734980F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6E2E236-CB32-460B-AD7D-ECCE20C477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ED227-1F59-4856-A9C3-612C8182E7E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555B2CB-C464-44EF-A17A-26F7780F8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254919-2BD6-4B69-BDB5-FDFEB95D9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4B24E-8D3D-4382-9441-A0D1574B654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534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4.jpeg"/><Relationship Id="rId7" Type="http://schemas.openxmlformats.org/officeDocument/2006/relationships/image" Target="../media/image3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jfif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f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f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42.jfif"/><Relationship Id="rId4" Type="http://schemas.openxmlformats.org/officeDocument/2006/relationships/image" Target="../media/image41.jf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jpeg"/><Relationship Id="rId10" Type="http://schemas.openxmlformats.org/officeDocument/2006/relationships/image" Target="../media/image48.svg"/><Relationship Id="rId4" Type="http://schemas.openxmlformats.org/officeDocument/2006/relationships/image" Target="../media/image32.jpeg"/><Relationship Id="rId9" Type="http://schemas.openxmlformats.org/officeDocument/2006/relationships/image" Target="../media/image4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7.pn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12" Type="http://schemas.openxmlformats.org/officeDocument/2006/relationships/image" Target="../media/image5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50.png"/><Relationship Id="rId5" Type="http://schemas.openxmlformats.org/officeDocument/2006/relationships/image" Target="../media/image43.jpeg"/><Relationship Id="rId15" Type="http://schemas.openxmlformats.org/officeDocument/2006/relationships/image" Target="../media/image53.png"/><Relationship Id="rId10" Type="http://schemas.openxmlformats.org/officeDocument/2006/relationships/image" Target="../media/image48.svg"/><Relationship Id="rId4" Type="http://schemas.openxmlformats.org/officeDocument/2006/relationships/image" Target="../media/image32.jpeg"/><Relationship Id="rId9" Type="http://schemas.openxmlformats.org/officeDocument/2006/relationships/image" Target="../media/image47.svg"/><Relationship Id="rId1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5.pn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12" Type="http://schemas.openxmlformats.org/officeDocument/2006/relationships/image" Target="../media/image5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50.png"/><Relationship Id="rId5" Type="http://schemas.openxmlformats.org/officeDocument/2006/relationships/image" Target="../media/image43.jpeg"/><Relationship Id="rId10" Type="http://schemas.openxmlformats.org/officeDocument/2006/relationships/image" Target="../media/image48.svg"/><Relationship Id="rId4" Type="http://schemas.openxmlformats.org/officeDocument/2006/relationships/image" Target="../media/image32.jpeg"/><Relationship Id="rId9" Type="http://schemas.openxmlformats.org/officeDocument/2006/relationships/image" Target="../media/image47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7.jpe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56.jpeg"/><Relationship Id="rId5" Type="http://schemas.openxmlformats.org/officeDocument/2006/relationships/image" Target="../media/image43.jpeg"/><Relationship Id="rId10" Type="http://schemas.openxmlformats.org/officeDocument/2006/relationships/image" Target="../media/image48.svg"/><Relationship Id="rId4" Type="http://schemas.openxmlformats.org/officeDocument/2006/relationships/image" Target="../media/image32.jpeg"/><Relationship Id="rId9" Type="http://schemas.openxmlformats.org/officeDocument/2006/relationships/image" Target="../media/image4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7.jpe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56.jpeg"/><Relationship Id="rId5" Type="http://schemas.openxmlformats.org/officeDocument/2006/relationships/image" Target="../media/image43.jpeg"/><Relationship Id="rId10" Type="http://schemas.openxmlformats.org/officeDocument/2006/relationships/image" Target="../media/image48.svg"/><Relationship Id="rId4" Type="http://schemas.openxmlformats.org/officeDocument/2006/relationships/image" Target="../media/image32.jpeg"/><Relationship Id="rId9" Type="http://schemas.openxmlformats.org/officeDocument/2006/relationships/image" Target="../media/image47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png"/><Relationship Id="rId3" Type="http://schemas.openxmlformats.org/officeDocument/2006/relationships/image" Target="../media/image24.jpeg"/><Relationship Id="rId7" Type="http://schemas.openxmlformats.org/officeDocument/2006/relationships/image" Target="../media/image60.png"/><Relationship Id="rId12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32.jpeg"/><Relationship Id="rId9" Type="http://schemas.openxmlformats.org/officeDocument/2006/relationships/image" Target="../media/image62.gif"/><Relationship Id="rId1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svg"/><Relationship Id="rId5" Type="http://schemas.microsoft.com/office/2007/relationships/hdphoto" Target="../media/hdphoto2.wdp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microsoft.com/office/2007/relationships/hdphoto" Target="../media/hdphoto5.wdp"/><Relationship Id="rId7" Type="http://schemas.openxmlformats.org/officeDocument/2006/relationships/image" Target="../media/image7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gif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hyperlink" Target="http://www.osservatorioalimentare.it/alimentazione-e-salute/italian-sounding-quando-il-cibo-suona-italiano-ma-non-lo-e/" TargetMode="Externa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82.jpeg"/><Relationship Id="rId7" Type="http://schemas.openxmlformats.org/officeDocument/2006/relationships/image" Target="../media/image85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svg"/><Relationship Id="rId11" Type="http://schemas.openxmlformats.org/officeDocument/2006/relationships/image" Target="../media/image89.jpeg"/><Relationship Id="rId5" Type="http://schemas.openxmlformats.org/officeDocument/2006/relationships/image" Target="../media/image83.png"/><Relationship Id="rId10" Type="http://schemas.openxmlformats.org/officeDocument/2006/relationships/image" Target="../media/image88.svg"/><Relationship Id="rId4" Type="http://schemas.openxmlformats.org/officeDocument/2006/relationships/image" Target="../media/image27.png"/><Relationship Id="rId9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10" Type="http://schemas.openxmlformats.org/officeDocument/2006/relationships/image" Target="../media/image98.svg"/><Relationship Id="rId4" Type="http://schemas.openxmlformats.org/officeDocument/2006/relationships/image" Target="../media/image92.svg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10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12" Type="http://schemas.openxmlformats.org/officeDocument/2006/relationships/image" Target="../media/image37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11" Type="http://schemas.openxmlformats.org/officeDocument/2006/relationships/image" Target="../media/image109.png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fif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4.jpeg"/><Relationship Id="rId4" Type="http://schemas.openxmlformats.org/officeDocument/2006/relationships/image" Target="../media/image22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7A3D7C-1668-4EA4-9965-8CDB16A8D7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5"/>
          <a:stretch/>
        </p:blipFill>
        <p:spPr>
          <a:xfrm>
            <a:off x="894739" y="66679"/>
            <a:ext cx="4571993" cy="6724639"/>
          </a:xfrm>
          <a:custGeom>
            <a:avLst/>
            <a:gdLst/>
            <a:ahLst/>
            <a:cxnLst/>
            <a:rect l="l" t="t" r="r" b="b"/>
            <a:pathLst>
              <a:path w="8436340" h="6858000">
                <a:moveTo>
                  <a:pt x="6950358" y="3911316"/>
                </a:moveTo>
                <a:lnTo>
                  <a:pt x="6950358" y="3925503"/>
                </a:lnTo>
                <a:lnTo>
                  <a:pt x="6948404" y="3918409"/>
                </a:lnTo>
                <a:close/>
                <a:moveTo>
                  <a:pt x="890899" y="2071857"/>
                </a:moveTo>
                <a:cubicBezTo>
                  <a:pt x="890899" y="2071857"/>
                  <a:pt x="890899" y="2071857"/>
                  <a:pt x="4934362" y="2071857"/>
                </a:cubicBezTo>
                <a:cubicBezTo>
                  <a:pt x="5187625" y="2071857"/>
                  <a:pt x="5432153" y="2211072"/>
                  <a:pt x="5554418" y="2437296"/>
                </a:cubicBezTo>
                <a:cubicBezTo>
                  <a:pt x="5554418" y="2437296"/>
                  <a:pt x="5554418" y="2437296"/>
                  <a:pt x="7580515" y="5926372"/>
                </a:cubicBezTo>
                <a:cubicBezTo>
                  <a:pt x="7711513" y="6143896"/>
                  <a:pt x="7711513" y="6422327"/>
                  <a:pt x="7580515" y="6639850"/>
                </a:cubicBezTo>
                <a:cubicBezTo>
                  <a:pt x="7580515" y="6639850"/>
                  <a:pt x="7580515" y="6639850"/>
                  <a:pt x="7473670" y="6823844"/>
                </a:cubicBezTo>
                <a:lnTo>
                  <a:pt x="7453836" y="6858000"/>
                </a:lnTo>
                <a:lnTo>
                  <a:pt x="0" y="6858000"/>
                </a:lnTo>
                <a:lnTo>
                  <a:pt x="0" y="2890622"/>
                </a:lnTo>
                <a:lnTo>
                  <a:pt x="78831" y="2754282"/>
                </a:lnTo>
                <a:cubicBezTo>
                  <a:pt x="137995" y="2651956"/>
                  <a:pt x="199068" y="2546330"/>
                  <a:pt x="262110" y="2437296"/>
                </a:cubicBezTo>
                <a:cubicBezTo>
                  <a:pt x="393108" y="2211072"/>
                  <a:pt x="628904" y="2071857"/>
                  <a:pt x="890899" y="2071857"/>
                </a:cubicBezTo>
                <a:close/>
                <a:moveTo>
                  <a:pt x="6355444" y="753840"/>
                </a:moveTo>
                <a:cubicBezTo>
                  <a:pt x="6355444" y="753840"/>
                  <a:pt x="6355444" y="753840"/>
                  <a:pt x="7595013" y="753840"/>
                </a:cubicBezTo>
                <a:cubicBezTo>
                  <a:pt x="7672653" y="753840"/>
                  <a:pt x="7747616" y="796518"/>
                  <a:pt x="7785098" y="865869"/>
                </a:cubicBezTo>
                <a:cubicBezTo>
                  <a:pt x="7785098" y="865869"/>
                  <a:pt x="7785098" y="865869"/>
                  <a:pt x="8406222" y="1935484"/>
                </a:cubicBezTo>
                <a:cubicBezTo>
                  <a:pt x="8446380" y="2002169"/>
                  <a:pt x="8446380" y="2087523"/>
                  <a:pt x="8406222" y="2154207"/>
                </a:cubicBezTo>
                <a:cubicBezTo>
                  <a:pt x="8406222" y="2154207"/>
                  <a:pt x="8406222" y="2154207"/>
                  <a:pt x="7785098" y="3223823"/>
                </a:cubicBezTo>
                <a:cubicBezTo>
                  <a:pt x="7747616" y="3293174"/>
                  <a:pt x="7672653" y="3335852"/>
                  <a:pt x="7595013" y="3335852"/>
                </a:cubicBezTo>
                <a:cubicBezTo>
                  <a:pt x="7595013" y="3335852"/>
                  <a:pt x="7595013" y="3335852"/>
                  <a:pt x="6355444" y="3335852"/>
                </a:cubicBezTo>
                <a:cubicBezTo>
                  <a:pt x="6275127" y="3335852"/>
                  <a:pt x="6202841" y="3293174"/>
                  <a:pt x="6162682" y="3223823"/>
                </a:cubicBezTo>
                <a:cubicBezTo>
                  <a:pt x="6162682" y="3223823"/>
                  <a:pt x="6162682" y="3223823"/>
                  <a:pt x="5544237" y="2154207"/>
                </a:cubicBezTo>
                <a:cubicBezTo>
                  <a:pt x="5504078" y="2087523"/>
                  <a:pt x="5504078" y="2002169"/>
                  <a:pt x="5544237" y="1935484"/>
                </a:cubicBezTo>
                <a:cubicBezTo>
                  <a:pt x="5544237" y="1935484"/>
                  <a:pt x="5544237" y="1935484"/>
                  <a:pt x="6162682" y="865869"/>
                </a:cubicBezTo>
                <a:cubicBezTo>
                  <a:pt x="6202841" y="796518"/>
                  <a:pt x="6275127" y="753840"/>
                  <a:pt x="6355444" y="753840"/>
                </a:cubicBezTo>
                <a:close/>
                <a:moveTo>
                  <a:pt x="0" y="0"/>
                </a:moveTo>
                <a:lnTo>
                  <a:pt x="6535339" y="0"/>
                </a:lnTo>
                <a:lnTo>
                  <a:pt x="6421432" y="196155"/>
                </a:lnTo>
                <a:cubicBezTo>
                  <a:pt x="6196056" y="584267"/>
                  <a:pt x="5928944" y="1044253"/>
                  <a:pt x="5612367" y="1589421"/>
                </a:cubicBezTo>
                <a:cubicBezTo>
                  <a:pt x="5490102" y="1815646"/>
                  <a:pt x="5245573" y="1954861"/>
                  <a:pt x="4992310" y="1954861"/>
                </a:cubicBezTo>
                <a:cubicBezTo>
                  <a:pt x="4992310" y="1954861"/>
                  <a:pt x="4992310" y="1954861"/>
                  <a:pt x="948847" y="1954861"/>
                </a:cubicBezTo>
                <a:cubicBezTo>
                  <a:pt x="686852" y="1954861"/>
                  <a:pt x="451057" y="1815646"/>
                  <a:pt x="320058" y="1589421"/>
                </a:cubicBezTo>
                <a:cubicBezTo>
                  <a:pt x="320058" y="1589421"/>
                  <a:pt x="320058" y="1589421"/>
                  <a:pt x="4048" y="1042874"/>
                </a:cubicBezTo>
                <a:lnTo>
                  <a:pt x="0" y="1035874"/>
                </a:lnTo>
                <a:close/>
              </a:path>
            </a:pathLst>
          </a:cu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73B1F049-B5C4-46F9-BE83-8A3D95420489}"/>
              </a:ext>
            </a:extLst>
          </p:cNvPr>
          <p:cNvSpPr/>
          <p:nvPr/>
        </p:nvSpPr>
        <p:spPr>
          <a:xfrm>
            <a:off x="257176" y="-1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D44885F-9A7C-4D22-8252-5B749A8DA304}"/>
              </a:ext>
            </a:extLst>
          </p:cNvPr>
          <p:cNvSpPr/>
          <p:nvPr/>
        </p:nvSpPr>
        <p:spPr>
          <a:xfrm>
            <a:off x="6382370" y="1266825"/>
            <a:ext cx="4761880" cy="436245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D13AA2F-25C7-42B9-9C50-B305E8F1229F}"/>
              </a:ext>
            </a:extLst>
          </p:cNvPr>
          <p:cNvSpPr/>
          <p:nvPr/>
        </p:nvSpPr>
        <p:spPr>
          <a:xfrm rot="5400000">
            <a:off x="11439831" y="4476446"/>
            <a:ext cx="571497" cy="1162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27BC8E53-9BD9-44B7-BD9A-255127BBCAE0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7376224-C694-4A2A-B8A4-22B1B4810E41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344745F-96FE-4395-B417-875B44417889}"/>
              </a:ext>
            </a:extLst>
          </p:cNvPr>
          <p:cNvSpPr txBox="1"/>
          <p:nvPr/>
        </p:nvSpPr>
        <p:spPr>
          <a:xfrm>
            <a:off x="6688813" y="2049189"/>
            <a:ext cx="44823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 I S P E N S A   I N T E L </a:t>
            </a:r>
            <a:r>
              <a:rPr lang="it-IT" sz="20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</a:t>
            </a:r>
            <a:r>
              <a:rPr lang="it-IT" sz="20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I G E N T E</a:t>
            </a:r>
            <a:endParaRPr lang="en-GB" sz="2000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4854F9D-434C-469D-987E-2D61B03C7586}"/>
              </a:ext>
            </a:extLst>
          </p:cNvPr>
          <p:cNvSpPr txBox="1"/>
          <p:nvPr/>
        </p:nvSpPr>
        <p:spPr>
          <a:xfrm>
            <a:off x="7194169" y="1412982"/>
            <a:ext cx="31324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 I S T E A S Y</a:t>
            </a:r>
            <a:endParaRPr lang="en-GB" sz="4000" dirty="0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4670143-1078-48D5-A50C-E9970673B4E5}"/>
              </a:ext>
            </a:extLst>
          </p:cNvPr>
          <p:cNvCxnSpPr>
            <a:cxnSpLocks/>
          </p:cNvCxnSpPr>
          <p:nvPr/>
        </p:nvCxnSpPr>
        <p:spPr>
          <a:xfrm flipV="1">
            <a:off x="7083973" y="2701000"/>
            <a:ext cx="3352800" cy="23811"/>
          </a:xfrm>
          <a:prstGeom prst="line">
            <a:avLst/>
          </a:prstGeom>
          <a:ln w="22225">
            <a:solidFill>
              <a:srgbClr val="A50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B8DDBF6-68C2-4245-A28B-CA53C85B43A2}"/>
              </a:ext>
            </a:extLst>
          </p:cNvPr>
          <p:cNvSpPr txBox="1"/>
          <p:nvPr/>
        </p:nvSpPr>
        <p:spPr>
          <a:xfrm>
            <a:off x="6965697" y="3177189"/>
            <a:ext cx="468296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 cura di:</a:t>
            </a:r>
          </a:p>
          <a:p>
            <a:pPr algn="l"/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Marotta Anna</a:t>
            </a:r>
          </a:p>
          <a:p>
            <a:pPr algn="l"/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Palermo Rosaria</a:t>
            </a:r>
          </a:p>
          <a:p>
            <a:pPr algn="l"/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Scotto Silvia</a:t>
            </a:r>
          </a:p>
          <a:p>
            <a:pPr algn="l"/>
            <a:r>
              <a:rPr lang="it-IT" sz="1400" i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Web Marketing </a:t>
            </a:r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e Gestione dell’Innovazione</a:t>
            </a:r>
          </a:p>
          <a:p>
            <a:pPr algn="l"/>
            <a:r>
              <a:rPr lang="it-IT" sz="1400" i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Marketing</a:t>
            </a:r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Internazionale</a:t>
            </a:r>
          </a:p>
          <a:p>
            <a:pPr algn="l"/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Prof. Savino Santovito e Prof. Gaetano Macario</a:t>
            </a:r>
          </a:p>
          <a:p>
            <a:pPr algn="l"/>
            <a:r>
              <a:rPr lang="it-IT" sz="14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A.a</a:t>
            </a:r>
            <a:r>
              <a:rPr lang="it-IT" sz="1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. 2019/2020</a:t>
            </a:r>
          </a:p>
        </p:txBody>
      </p:sp>
      <p:pic>
        <p:nvPicPr>
          <p:cNvPr id="25" name="Immagine 24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93AFF4AF-4F4A-45AF-B3D2-ABEF8A973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090" y="5879491"/>
            <a:ext cx="1914720" cy="59236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21806E9-5B04-4472-881C-0973A8CE2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915" y="5994183"/>
            <a:ext cx="2231357" cy="36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951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ttangolo 94">
            <a:extLst>
              <a:ext uri="{FF2B5EF4-FFF2-40B4-BE49-F238E27FC236}">
                <a16:creationId xmlns:a16="http://schemas.microsoft.com/office/drawing/2014/main" id="{28FDADC5-4C62-43FB-9482-703824775061}"/>
              </a:ext>
            </a:extLst>
          </p:cNvPr>
          <p:cNvSpPr/>
          <p:nvPr/>
        </p:nvSpPr>
        <p:spPr>
          <a:xfrm>
            <a:off x="8821894" y="2518793"/>
            <a:ext cx="2245139" cy="28117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6672B151-9F25-4862-B530-49454D36BACE}"/>
              </a:ext>
            </a:extLst>
          </p:cNvPr>
          <p:cNvSpPr/>
          <p:nvPr/>
        </p:nvSpPr>
        <p:spPr>
          <a:xfrm>
            <a:off x="446290" y="2518793"/>
            <a:ext cx="2245139" cy="28117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301626" y="0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6648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17494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288B6401-878C-4E41-A10A-0714372B0E25}"/>
              </a:ext>
            </a:extLst>
          </p:cNvPr>
          <p:cNvGrpSpPr/>
          <p:nvPr/>
        </p:nvGrpSpPr>
        <p:grpSpPr>
          <a:xfrm>
            <a:off x="2434392" y="623265"/>
            <a:ext cx="3392685" cy="6194770"/>
            <a:chOff x="7549096" y="-110949"/>
            <a:chExt cx="3392685" cy="6194770"/>
          </a:xfrm>
        </p:grpSpPr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181D8D92-4025-41C6-9C5B-B798FDCC5876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53" name="Gruppo 52">
                <a:extLst>
                  <a:ext uri="{FF2B5EF4-FFF2-40B4-BE49-F238E27FC236}">
                    <a16:creationId xmlns:a16="http://schemas.microsoft.com/office/drawing/2014/main" id="{13860A9B-BD36-4B36-81EE-D0146DFF1C73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60" name="Gruppo 59">
                  <a:extLst>
                    <a:ext uri="{FF2B5EF4-FFF2-40B4-BE49-F238E27FC236}">
                      <a16:creationId xmlns:a16="http://schemas.microsoft.com/office/drawing/2014/main" id="{36833AA6-DA53-4C9B-B90E-2B35D7DFE55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65" name="Picture 30">
                    <a:extLst>
                      <a:ext uri="{FF2B5EF4-FFF2-40B4-BE49-F238E27FC236}">
                        <a16:creationId xmlns:a16="http://schemas.microsoft.com/office/drawing/2014/main" id="{E7C9C125-654C-41D7-9435-7A1395E3470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67" name="Rettangolo 66">
                    <a:extLst>
                      <a:ext uri="{FF2B5EF4-FFF2-40B4-BE49-F238E27FC236}">
                        <a16:creationId xmlns:a16="http://schemas.microsoft.com/office/drawing/2014/main" id="{911AF1C3-586E-4774-A07C-D6D15D42E183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61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44EAAAF-A455-4FC0-8E0C-63763ECD181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2" name="Rettangolo 61">
                  <a:extLst>
                    <a:ext uri="{FF2B5EF4-FFF2-40B4-BE49-F238E27FC236}">
                      <a16:creationId xmlns:a16="http://schemas.microsoft.com/office/drawing/2014/main" id="{5298EEF1-B67A-4F55-A656-EA41AFF42667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49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5F1794FD-5583-4A3A-9A16-DB22398B48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396BB87F-986F-4D98-B43C-CEF81A8087A6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9" name="CasellaDiTesto 68">
            <a:extLst>
              <a:ext uri="{FF2B5EF4-FFF2-40B4-BE49-F238E27FC236}">
                <a16:creationId xmlns:a16="http://schemas.microsoft.com/office/drawing/2014/main" id="{56497E31-79AF-4191-A71F-3BED866CB1E9}"/>
              </a:ext>
            </a:extLst>
          </p:cNvPr>
          <p:cNvSpPr txBox="1"/>
          <p:nvPr/>
        </p:nvSpPr>
        <p:spPr>
          <a:xfrm>
            <a:off x="4131388" y="80579"/>
            <a:ext cx="6788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i="1" dirty="0">
                <a:solidFill>
                  <a:srgbClr val="A50021"/>
                </a:solidFill>
                <a:latin typeface="+mj-lt"/>
              </a:rPr>
              <a:t>Funzionalità offerte</a:t>
            </a:r>
            <a:endParaRPr lang="en-GB" sz="3200" i="1" dirty="0">
              <a:solidFill>
                <a:srgbClr val="A50021"/>
              </a:solidFill>
              <a:latin typeface="+mj-lt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CEECFFA-7FCE-4BD4-9CA5-5166CAF58D67}"/>
              </a:ext>
            </a:extLst>
          </p:cNvPr>
          <p:cNvSpPr txBox="1"/>
          <p:nvPr/>
        </p:nvSpPr>
        <p:spPr>
          <a:xfrm>
            <a:off x="3942348" y="5330534"/>
            <a:ext cx="183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+mj-lt"/>
              </a:rPr>
              <a:t>1/20</a:t>
            </a:r>
            <a:endParaRPr lang="en-GB" sz="1400" dirty="0">
              <a:latin typeface="+mj-lt"/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F37EA436-9068-4FC1-BE74-51DD1E03B1E3}"/>
              </a:ext>
            </a:extLst>
          </p:cNvPr>
          <p:cNvSpPr txBox="1"/>
          <p:nvPr/>
        </p:nvSpPr>
        <p:spPr>
          <a:xfrm>
            <a:off x="9027169" y="2562690"/>
            <a:ext cx="1839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rgbClr val="A50021"/>
                </a:solidFill>
                <a:latin typeface="+mj-lt"/>
              </a:rPr>
              <a:t>Su misura per te</a:t>
            </a:r>
            <a:endParaRPr lang="en-GB" i="1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1DA388D-4084-4C64-8821-141598EA56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0" b="27936"/>
          <a:stretch/>
        </p:blipFill>
        <p:spPr>
          <a:xfrm>
            <a:off x="2865277" y="1950495"/>
            <a:ext cx="2575552" cy="3293991"/>
          </a:xfrm>
          <a:prstGeom prst="rect">
            <a:avLst/>
          </a:prstGeom>
        </p:spPr>
      </p:pic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7CBBACB5-AF6D-4A61-80F0-7850D79006D8}"/>
              </a:ext>
            </a:extLst>
          </p:cNvPr>
          <p:cNvSpPr/>
          <p:nvPr/>
        </p:nvSpPr>
        <p:spPr>
          <a:xfrm>
            <a:off x="4501056" y="5400077"/>
            <a:ext cx="300686" cy="17595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Freccia a destra 87">
            <a:extLst>
              <a:ext uri="{FF2B5EF4-FFF2-40B4-BE49-F238E27FC236}">
                <a16:creationId xmlns:a16="http://schemas.microsoft.com/office/drawing/2014/main" id="{F276251A-CC59-4F4F-88D8-CE8ACBD0BF2B}"/>
              </a:ext>
            </a:extLst>
          </p:cNvPr>
          <p:cNvSpPr/>
          <p:nvPr/>
        </p:nvSpPr>
        <p:spPr>
          <a:xfrm flipH="1">
            <a:off x="3568682" y="5399247"/>
            <a:ext cx="300686" cy="17595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07823AB1-005D-4128-8C7F-BEEF5401DF36}"/>
              </a:ext>
            </a:extLst>
          </p:cNvPr>
          <p:cNvSpPr txBox="1"/>
          <p:nvPr/>
        </p:nvSpPr>
        <p:spPr>
          <a:xfrm>
            <a:off x="607605" y="3077887"/>
            <a:ext cx="1839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rgbClr val="A50021"/>
                </a:solidFill>
                <a:latin typeface="+mj-lt"/>
              </a:rPr>
              <a:t>Volantino Smart</a:t>
            </a:r>
            <a:endParaRPr lang="en-GB" i="1" dirty="0">
              <a:solidFill>
                <a:srgbClr val="A50021"/>
              </a:solidFill>
              <a:latin typeface="+mj-lt"/>
            </a:endParaRPr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F83C51CE-FD4C-44DE-B8D8-B0A78C97CFC3}"/>
              </a:ext>
            </a:extLst>
          </p:cNvPr>
          <p:cNvSpPr txBox="1"/>
          <p:nvPr/>
        </p:nvSpPr>
        <p:spPr>
          <a:xfrm>
            <a:off x="3556865" y="5536723"/>
            <a:ext cx="1839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u="sng" dirty="0">
                <a:latin typeface="+mj-lt"/>
              </a:rPr>
              <a:t>Sfoglia il volantino</a:t>
            </a:r>
            <a:endParaRPr lang="en-GB" sz="1200" u="sng" dirty="0">
              <a:latin typeface="+mj-lt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FD4944C-E5EF-4889-B9AF-24B17B3AD479}"/>
              </a:ext>
            </a:extLst>
          </p:cNvPr>
          <p:cNvSpPr txBox="1"/>
          <p:nvPr/>
        </p:nvSpPr>
        <p:spPr>
          <a:xfrm>
            <a:off x="604073" y="3348879"/>
            <a:ext cx="16192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+mj-lt"/>
              </a:rPr>
              <a:t>Clicca direttamente sul prodotto in offerta che ti interessa per aggiungerlo alla lista.</a:t>
            </a:r>
            <a:endParaRPr lang="en-GB" sz="1600" dirty="0"/>
          </a:p>
        </p:txBody>
      </p:sp>
      <p:sp>
        <p:nvSpPr>
          <p:cNvPr id="93" name="CasellaDiTesto 92">
            <a:extLst>
              <a:ext uri="{FF2B5EF4-FFF2-40B4-BE49-F238E27FC236}">
                <a16:creationId xmlns:a16="http://schemas.microsoft.com/office/drawing/2014/main" id="{0B26295F-325E-4DF3-BE7F-1DB3101456E0}"/>
              </a:ext>
            </a:extLst>
          </p:cNvPr>
          <p:cNvSpPr txBox="1"/>
          <p:nvPr/>
        </p:nvSpPr>
        <p:spPr>
          <a:xfrm>
            <a:off x="9035162" y="2815351"/>
            <a:ext cx="161924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+mj-lt"/>
              </a:rPr>
              <a:t>N</a:t>
            </a:r>
            <a:r>
              <a:rPr lang="it-IT" sz="1400" b="0" i="0" dirty="0">
                <a:effectLst/>
                <a:latin typeface="Calibri Light" panose="020F0302020204030204" pitchFamily="34" charset="0"/>
              </a:rPr>
              <a:t>uove metodologie statistiche (D</a:t>
            </a:r>
            <a:r>
              <a:rPr lang="it-IT" sz="1400" b="0" i="1" dirty="0">
                <a:effectLst/>
                <a:latin typeface="Calibri Light" panose="020F0302020204030204" pitchFamily="34" charset="0"/>
              </a:rPr>
              <a:t>ata </a:t>
            </a:r>
            <a:r>
              <a:rPr lang="it-IT" sz="1400" i="1" dirty="0">
                <a:latin typeface="Calibri Light" panose="020F0302020204030204" pitchFamily="34" charset="0"/>
              </a:rPr>
              <a:t>M</a:t>
            </a:r>
            <a:r>
              <a:rPr lang="it-IT" sz="1400" b="0" i="1" dirty="0">
                <a:effectLst/>
                <a:latin typeface="Calibri Light" panose="020F0302020204030204" pitchFamily="34" charset="0"/>
              </a:rPr>
              <a:t>ining</a:t>
            </a:r>
            <a:r>
              <a:rPr lang="it-IT" sz="1400" b="0" i="0" dirty="0">
                <a:effectLst/>
                <a:latin typeface="Calibri Light" panose="020F0302020204030204" pitchFamily="34" charset="0"/>
              </a:rPr>
              <a:t>, </a:t>
            </a:r>
            <a:r>
              <a:rPr lang="it-IT" sz="1400" b="0" i="1" dirty="0">
                <a:effectLst/>
                <a:latin typeface="Calibri Light" panose="020F0302020204030204" pitchFamily="34" charset="0"/>
              </a:rPr>
              <a:t>Sentiment Analysis, Market Basket Analysis</a:t>
            </a:r>
            <a:r>
              <a:rPr lang="it-IT" sz="1400" b="0" i="0" dirty="0">
                <a:effectLst/>
                <a:latin typeface="Calibri Light" panose="020F0302020204030204" pitchFamily="34" charset="0"/>
              </a:rPr>
              <a:t> e </a:t>
            </a:r>
            <a:r>
              <a:rPr lang="it-IT" sz="1400" i="1" dirty="0">
                <a:latin typeface="Calibri Light" panose="020F0302020204030204" pitchFamily="34" charset="0"/>
              </a:rPr>
              <a:t>M</a:t>
            </a:r>
            <a:r>
              <a:rPr lang="it-IT" sz="1400" b="0" i="1" dirty="0">
                <a:effectLst/>
                <a:latin typeface="Calibri Light" panose="020F0302020204030204" pitchFamily="34" charset="0"/>
              </a:rPr>
              <a:t>achine </a:t>
            </a:r>
            <a:r>
              <a:rPr lang="it-IT" sz="1400" i="1" dirty="0">
                <a:latin typeface="Calibri Light" panose="020F0302020204030204" pitchFamily="34" charset="0"/>
              </a:rPr>
              <a:t>L</a:t>
            </a:r>
            <a:r>
              <a:rPr lang="it-IT" sz="1400" b="0" i="1" dirty="0">
                <a:effectLst/>
                <a:latin typeface="Calibri Light" panose="020F0302020204030204" pitchFamily="34" charset="0"/>
              </a:rPr>
              <a:t>earning)</a:t>
            </a:r>
            <a:r>
              <a:rPr lang="it-IT" sz="1400" b="0" i="0" dirty="0">
                <a:effectLst/>
                <a:latin typeface="Calibri Light" panose="020F0302020204030204" pitchFamily="34" charset="0"/>
              </a:rPr>
              <a:t> permettono di individuare i gusti dei consumatori e l’indirizzo di offerte su misura.</a:t>
            </a:r>
          </a:p>
          <a:p>
            <a:endParaRPr lang="en-GB" sz="1600" dirty="0"/>
          </a:p>
        </p:txBody>
      </p:sp>
      <p:grpSp>
        <p:nvGrpSpPr>
          <p:cNvPr id="59" name="Gruppo 58">
            <a:extLst>
              <a:ext uri="{FF2B5EF4-FFF2-40B4-BE49-F238E27FC236}">
                <a16:creationId xmlns:a16="http://schemas.microsoft.com/office/drawing/2014/main" id="{C8A3C9D3-FB51-478B-94D2-EC2A43F02859}"/>
              </a:ext>
            </a:extLst>
          </p:cNvPr>
          <p:cNvGrpSpPr/>
          <p:nvPr/>
        </p:nvGrpSpPr>
        <p:grpSpPr>
          <a:xfrm>
            <a:off x="5715364" y="623265"/>
            <a:ext cx="3392685" cy="6194770"/>
            <a:chOff x="7549096" y="-110949"/>
            <a:chExt cx="3392685" cy="6194770"/>
          </a:xfrm>
        </p:grpSpPr>
        <p:grpSp>
          <p:nvGrpSpPr>
            <p:cNvPr id="63" name="Gruppo 62">
              <a:extLst>
                <a:ext uri="{FF2B5EF4-FFF2-40B4-BE49-F238E27FC236}">
                  <a16:creationId xmlns:a16="http://schemas.microsoft.com/office/drawing/2014/main" id="{1C0B287C-1C04-4B80-8D51-EE58D59BAD9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66" name="Gruppo 65">
                <a:extLst>
                  <a:ext uri="{FF2B5EF4-FFF2-40B4-BE49-F238E27FC236}">
                    <a16:creationId xmlns:a16="http://schemas.microsoft.com/office/drawing/2014/main" id="{DC04EFCD-9178-4998-9A71-18B7F76568BF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75" name="Gruppo 74">
                  <a:extLst>
                    <a:ext uri="{FF2B5EF4-FFF2-40B4-BE49-F238E27FC236}">
                      <a16:creationId xmlns:a16="http://schemas.microsoft.com/office/drawing/2014/main" id="{6E776F4C-7B1E-4457-A5BB-5F5068AB1BEB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84" name="Picture 30">
                    <a:extLst>
                      <a:ext uri="{FF2B5EF4-FFF2-40B4-BE49-F238E27FC236}">
                        <a16:creationId xmlns:a16="http://schemas.microsoft.com/office/drawing/2014/main" id="{8DB208AD-0C09-49B6-B610-2A30C349890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85" name="Rettangolo 84">
                    <a:extLst>
                      <a:ext uri="{FF2B5EF4-FFF2-40B4-BE49-F238E27FC236}">
                        <a16:creationId xmlns:a16="http://schemas.microsoft.com/office/drawing/2014/main" id="{DE5FA7E0-F924-411C-8096-E0BF32283EC4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82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E8F04322-6C44-4F21-9300-B5E953478EC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83" name="Rettangolo 82">
                  <a:extLst>
                    <a:ext uri="{FF2B5EF4-FFF2-40B4-BE49-F238E27FC236}">
                      <a16:creationId xmlns:a16="http://schemas.microsoft.com/office/drawing/2014/main" id="{16A40956-6949-42F3-BA14-5FE0D321E58A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68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4B01DF57-721E-4552-8B4B-B86C899957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1860BA33-9471-476C-B4FD-1048E299B861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6" name="Immagine 85">
            <a:extLst>
              <a:ext uri="{FF2B5EF4-FFF2-40B4-BE49-F238E27FC236}">
                <a16:creationId xmlns:a16="http://schemas.microsoft.com/office/drawing/2014/main" id="{AC8AB990-E0DD-4B07-A79D-146DA3CDF6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13" t="32549" r="59183" b="21307"/>
          <a:stretch/>
        </p:blipFill>
        <p:spPr>
          <a:xfrm>
            <a:off x="6116736" y="3707672"/>
            <a:ext cx="2545791" cy="1771354"/>
          </a:xfrm>
          <a:prstGeom prst="rect">
            <a:avLst/>
          </a:prstGeom>
        </p:spPr>
      </p:pic>
      <p:pic>
        <p:nvPicPr>
          <p:cNvPr id="87" name="Immagine 86">
            <a:extLst>
              <a:ext uri="{FF2B5EF4-FFF2-40B4-BE49-F238E27FC236}">
                <a16:creationId xmlns:a16="http://schemas.microsoft.com/office/drawing/2014/main" id="{39B912EE-9BA5-49C9-A209-ADAE18BCF5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003" t="32549" r="21470" b="21307"/>
          <a:stretch/>
        </p:blipFill>
        <p:spPr>
          <a:xfrm>
            <a:off x="6192575" y="2030626"/>
            <a:ext cx="2427960" cy="1725330"/>
          </a:xfrm>
          <a:prstGeom prst="rect">
            <a:avLst/>
          </a:prstGeom>
        </p:spPr>
      </p:pic>
      <p:pic>
        <p:nvPicPr>
          <p:cNvPr id="90" name="Picture 2" descr="Paper icon set">
            <a:extLst>
              <a:ext uri="{FF2B5EF4-FFF2-40B4-BE49-F238E27FC236}">
                <a16:creationId xmlns:a16="http://schemas.microsoft.com/office/drawing/2014/main" id="{00D59932-8D18-4EAB-B278-7E20152DD3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" t="76635" r="74237" b="4445"/>
          <a:stretch/>
        </p:blipFill>
        <p:spPr bwMode="auto">
          <a:xfrm>
            <a:off x="8204767" y="5437707"/>
            <a:ext cx="384161" cy="35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CasellaDiTesto 93">
            <a:extLst>
              <a:ext uri="{FF2B5EF4-FFF2-40B4-BE49-F238E27FC236}">
                <a16:creationId xmlns:a16="http://schemas.microsoft.com/office/drawing/2014/main" id="{A955E08A-A8FD-4C95-9C7A-161C675D9A93}"/>
              </a:ext>
            </a:extLst>
          </p:cNvPr>
          <p:cNvSpPr txBox="1"/>
          <p:nvPr/>
        </p:nvSpPr>
        <p:spPr>
          <a:xfrm>
            <a:off x="7429892" y="5488122"/>
            <a:ext cx="1392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/>
              <a:t>La tua lista</a:t>
            </a:r>
            <a:endParaRPr lang="en-GB" sz="1200" i="1" dirty="0"/>
          </a:p>
        </p:txBody>
      </p:sp>
      <p:cxnSp>
        <p:nvCxnSpPr>
          <p:cNvPr id="96" name="Connettore diritto 95">
            <a:extLst>
              <a:ext uri="{FF2B5EF4-FFF2-40B4-BE49-F238E27FC236}">
                <a16:creationId xmlns:a16="http://schemas.microsoft.com/office/drawing/2014/main" id="{E2F13EC8-4CFD-429B-9F21-6BCD9A70D1C6}"/>
              </a:ext>
            </a:extLst>
          </p:cNvPr>
          <p:cNvCxnSpPr>
            <a:cxnSpLocks/>
          </p:cNvCxnSpPr>
          <p:nvPr/>
        </p:nvCxnSpPr>
        <p:spPr>
          <a:xfrm>
            <a:off x="6092089" y="5433002"/>
            <a:ext cx="26130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>
            <a:extLst>
              <a:ext uri="{FF2B5EF4-FFF2-40B4-BE49-F238E27FC236}">
                <a16:creationId xmlns:a16="http://schemas.microsoft.com/office/drawing/2014/main" id="{1031E8FF-7B6F-4038-BE6A-3243FC6ECE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3195"/>
          <a:stretch/>
        </p:blipFill>
        <p:spPr bwMode="auto">
          <a:xfrm>
            <a:off x="9371701" y="5524349"/>
            <a:ext cx="1486750" cy="109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B5D51A4-A9D5-4C9B-B8D8-5DD833D1C228}"/>
              </a:ext>
            </a:extLst>
          </p:cNvPr>
          <p:cNvSpPr txBox="1"/>
          <p:nvPr/>
        </p:nvSpPr>
        <p:spPr>
          <a:xfrm>
            <a:off x="10654404" y="5901409"/>
            <a:ext cx="19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E la </a:t>
            </a:r>
            <a:r>
              <a:rPr lang="it-IT" sz="2000" i="1" dirty="0">
                <a:solidFill>
                  <a:srgbClr val="A50021"/>
                </a:solidFill>
              </a:rPr>
              <a:t>privacy</a:t>
            </a:r>
            <a:r>
              <a:rPr lang="it-IT" sz="2000" dirty="0"/>
              <a:t>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580952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AC2B7318-770D-4DCB-9766-539C489564DB}"/>
              </a:ext>
            </a:extLst>
          </p:cNvPr>
          <p:cNvSpPr txBox="1"/>
          <p:nvPr/>
        </p:nvSpPr>
        <p:spPr>
          <a:xfrm>
            <a:off x="-16412" y="768337"/>
            <a:ext cx="678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Funzionalità scadenze e ricette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DAA5F872-BDBC-49BC-8AFC-58204C800178}"/>
              </a:ext>
            </a:extLst>
          </p:cNvPr>
          <p:cNvGrpSpPr/>
          <p:nvPr/>
        </p:nvGrpSpPr>
        <p:grpSpPr>
          <a:xfrm>
            <a:off x="7855058" y="394368"/>
            <a:ext cx="3392685" cy="6194770"/>
            <a:chOff x="4552249" y="722905"/>
            <a:chExt cx="3392685" cy="6194770"/>
          </a:xfrm>
        </p:grpSpPr>
        <p:pic>
          <p:nvPicPr>
            <p:cNvPr id="30" name="Picture 30">
              <a:extLst>
                <a:ext uri="{FF2B5EF4-FFF2-40B4-BE49-F238E27FC236}">
                  <a16:creationId xmlns:a16="http://schemas.microsoft.com/office/drawing/2014/main" id="{0511EBC0-93AA-4801-9B76-C3FAE39B51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1" t="9391" r="49274" b="11463"/>
            <a:stretch/>
          </p:blipFill>
          <p:spPr bwMode="auto">
            <a:xfrm>
              <a:off x="4552249" y="722905"/>
              <a:ext cx="3392685" cy="6194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38C57601-552B-4333-A9C4-FD424073102E}"/>
                </a:ext>
              </a:extLst>
            </p:cNvPr>
            <p:cNvSpPr/>
            <p:nvPr/>
          </p:nvSpPr>
          <p:spPr>
            <a:xfrm>
              <a:off x="4938453" y="1652331"/>
              <a:ext cx="2585606" cy="44827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Immagine 6" descr="Immagine che contiene testo&#10;&#10;Descrizione generata automaticamente">
            <a:extLst>
              <a:ext uri="{FF2B5EF4-FFF2-40B4-BE49-F238E27FC236}">
                <a16:creationId xmlns:a16="http://schemas.microsoft.com/office/drawing/2014/main" id="{B0709400-B632-4B63-9949-F51237C1F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295" y="1230002"/>
            <a:ext cx="2674857" cy="475767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90E5E01E-AB08-43CC-9EA1-25D88FDF4D89}"/>
              </a:ext>
            </a:extLst>
          </p:cNvPr>
          <p:cNvSpPr/>
          <p:nvPr/>
        </p:nvSpPr>
        <p:spPr>
          <a:xfrm>
            <a:off x="8314414" y="2745850"/>
            <a:ext cx="803082" cy="177580"/>
          </a:xfrm>
          <a:prstGeom prst="rect">
            <a:avLst/>
          </a:prstGeom>
          <a:solidFill>
            <a:srgbClr val="556A85"/>
          </a:solidFill>
          <a:ln>
            <a:solidFill>
              <a:srgbClr val="556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D808CD3-B871-403F-980D-87FC41C6B20B}"/>
              </a:ext>
            </a:extLst>
          </p:cNvPr>
          <p:cNvSpPr/>
          <p:nvPr/>
        </p:nvSpPr>
        <p:spPr>
          <a:xfrm>
            <a:off x="8346219" y="2716696"/>
            <a:ext cx="196132" cy="20673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7" name="Picture 4">
            <a:extLst>
              <a:ext uri="{FF2B5EF4-FFF2-40B4-BE49-F238E27FC236}">
                <a16:creationId xmlns:a16="http://schemas.microsoft.com/office/drawing/2014/main" id="{A759672E-4E56-4A8B-9F6E-3741E0DA82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8337480" y="2731273"/>
            <a:ext cx="213610" cy="17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F02CC07-FA82-425D-A20B-84C3D161A502}"/>
              </a:ext>
            </a:extLst>
          </p:cNvPr>
          <p:cNvSpPr txBox="1"/>
          <p:nvPr/>
        </p:nvSpPr>
        <p:spPr>
          <a:xfrm>
            <a:off x="8491329" y="2737952"/>
            <a:ext cx="18288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dirty="0">
                <a:solidFill>
                  <a:srgbClr val="EEF8FF"/>
                </a:solidFill>
              </a:rPr>
              <a:t>HAI UNA NUOVA NOTIFICA!</a:t>
            </a:r>
            <a:endParaRPr lang="en-GB" sz="600" dirty="0">
              <a:solidFill>
                <a:srgbClr val="EEF8FF"/>
              </a:solidFill>
            </a:endParaRP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9D95E0E-2EBD-4BCE-84CA-8B5670B12B5B}"/>
              </a:ext>
            </a:extLst>
          </p:cNvPr>
          <p:cNvSpPr/>
          <p:nvPr/>
        </p:nvSpPr>
        <p:spPr>
          <a:xfrm>
            <a:off x="8267584" y="3430669"/>
            <a:ext cx="2532962" cy="245981"/>
          </a:xfrm>
          <a:prstGeom prst="roundRect">
            <a:avLst/>
          </a:prstGeom>
          <a:solidFill>
            <a:srgbClr val="536B87"/>
          </a:solidFill>
          <a:ln>
            <a:solidFill>
              <a:srgbClr val="536B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C0D51960-AA28-4786-A1DE-8044CC615C56}"/>
              </a:ext>
            </a:extLst>
          </p:cNvPr>
          <p:cNvSpPr txBox="1"/>
          <p:nvPr/>
        </p:nvSpPr>
        <p:spPr>
          <a:xfrm>
            <a:off x="8341295" y="3461326"/>
            <a:ext cx="18288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dirty="0">
                <a:solidFill>
                  <a:srgbClr val="EEF8FF"/>
                </a:solidFill>
              </a:rPr>
              <a:t>CONSULTA BLOG DI RICETTE</a:t>
            </a:r>
            <a:endParaRPr lang="en-GB" sz="600" dirty="0">
              <a:solidFill>
                <a:srgbClr val="EEF8FF"/>
              </a:solidFill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B4D558C9-B677-47A5-9C03-90F03EC9ABFB}"/>
              </a:ext>
            </a:extLst>
          </p:cNvPr>
          <p:cNvSpPr txBox="1"/>
          <p:nvPr/>
        </p:nvSpPr>
        <p:spPr>
          <a:xfrm>
            <a:off x="10015686" y="3461326"/>
            <a:ext cx="18288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dirty="0">
                <a:solidFill>
                  <a:srgbClr val="EEF8FF"/>
                </a:solidFill>
              </a:rPr>
              <a:t>OK, GRAZIE</a:t>
            </a:r>
            <a:endParaRPr lang="en-GB" sz="600" dirty="0">
              <a:solidFill>
                <a:srgbClr val="EEF8FF"/>
              </a:solidFill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1C11133-FF92-47FB-B31B-06B96F93B5FA}"/>
              </a:ext>
            </a:extLst>
          </p:cNvPr>
          <p:cNvSpPr txBox="1"/>
          <p:nvPr/>
        </p:nvSpPr>
        <p:spPr>
          <a:xfrm>
            <a:off x="1088571" y="1545771"/>
            <a:ext cx="56932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/>
              <a:t>Per evitare sprechi, ricevi direttamente una notifica sul tuo </a:t>
            </a:r>
            <a:r>
              <a:rPr lang="it-IT" i="1" dirty="0"/>
              <a:t>Smartphone</a:t>
            </a:r>
            <a:r>
              <a:rPr lang="it-IT" dirty="0"/>
              <a:t> qualche giorno prima della data di scadenza dei prodotti da te scelti che sono presenti nella tua dispensa.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/>
              <a:t>Cliccando su </a:t>
            </a:r>
            <a:r>
              <a:rPr lang="it-IT" dirty="0">
                <a:solidFill>
                  <a:srgbClr val="A50021"/>
                </a:solidFill>
              </a:rPr>
              <a:t>CONSULTA BLOG DI RICETTE </a:t>
            </a:r>
            <a:r>
              <a:rPr lang="it-IT" dirty="0"/>
              <a:t>accedi direttamente al sito convenzionato che ti proporrà modi diversi di consumare quel prodotto! </a:t>
            </a:r>
            <a:endParaRPr lang="en-GB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3D9E09B8-F2E8-4EC9-828B-30DCAAA9F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470" y="3609376"/>
            <a:ext cx="5007429" cy="333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344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DAA5F872-BDBC-49BC-8AFC-58204C800178}"/>
              </a:ext>
            </a:extLst>
          </p:cNvPr>
          <p:cNvGrpSpPr/>
          <p:nvPr/>
        </p:nvGrpSpPr>
        <p:grpSpPr>
          <a:xfrm>
            <a:off x="7855058" y="394368"/>
            <a:ext cx="3392685" cy="6194770"/>
            <a:chOff x="4552249" y="722905"/>
            <a:chExt cx="3392685" cy="6194770"/>
          </a:xfrm>
        </p:grpSpPr>
        <p:pic>
          <p:nvPicPr>
            <p:cNvPr id="30" name="Picture 30">
              <a:extLst>
                <a:ext uri="{FF2B5EF4-FFF2-40B4-BE49-F238E27FC236}">
                  <a16:creationId xmlns:a16="http://schemas.microsoft.com/office/drawing/2014/main" id="{0511EBC0-93AA-4801-9B76-C3FAE39B51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1" t="9391" r="49274" b="11463"/>
            <a:stretch/>
          </p:blipFill>
          <p:spPr bwMode="auto">
            <a:xfrm>
              <a:off x="4552249" y="722905"/>
              <a:ext cx="3392685" cy="6194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38C57601-552B-4333-A9C4-FD424073102E}"/>
                </a:ext>
              </a:extLst>
            </p:cNvPr>
            <p:cNvSpPr/>
            <p:nvPr/>
          </p:nvSpPr>
          <p:spPr>
            <a:xfrm>
              <a:off x="4938453" y="1652331"/>
              <a:ext cx="2585606" cy="44827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D808CD3-B871-403F-980D-87FC41C6B20B}"/>
              </a:ext>
            </a:extLst>
          </p:cNvPr>
          <p:cNvSpPr/>
          <p:nvPr/>
        </p:nvSpPr>
        <p:spPr>
          <a:xfrm>
            <a:off x="8346219" y="2716696"/>
            <a:ext cx="196132" cy="20673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Immagine 2" descr="Immagine che contiene cibo, piatto&#10;&#10;Descrizione generata automaticamente">
            <a:extLst>
              <a:ext uri="{FF2B5EF4-FFF2-40B4-BE49-F238E27FC236}">
                <a16:creationId xmlns:a16="http://schemas.microsoft.com/office/drawing/2014/main" id="{C16CF9E5-D5C4-443E-8DB1-E80832517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1" b="93689"/>
          <a:stretch/>
        </p:blipFill>
        <p:spPr>
          <a:xfrm>
            <a:off x="8215187" y="1256881"/>
            <a:ext cx="2653250" cy="317689"/>
          </a:xfrm>
          <a:prstGeom prst="rect">
            <a:avLst/>
          </a:prstGeom>
        </p:spPr>
      </p:pic>
      <p:pic>
        <p:nvPicPr>
          <p:cNvPr id="12" name="Immagine 11" descr="Immagine che contiene cibo, frutta&#10;&#10;Descrizione generata automaticamente">
            <a:extLst>
              <a:ext uri="{FF2B5EF4-FFF2-40B4-BE49-F238E27FC236}">
                <a16:creationId xmlns:a16="http://schemas.microsoft.com/office/drawing/2014/main" id="{E23DFF06-D351-4280-98D4-D80684C3AE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95" b="22812"/>
          <a:stretch/>
        </p:blipFill>
        <p:spPr>
          <a:xfrm>
            <a:off x="8468750" y="4453902"/>
            <a:ext cx="2034536" cy="1291650"/>
          </a:xfrm>
          <a:prstGeom prst="rect">
            <a:avLst/>
          </a:prstGeom>
        </p:spPr>
      </p:pic>
      <p:pic>
        <p:nvPicPr>
          <p:cNvPr id="17" name="Immagine 16" descr="Immagine che contiene cibo, piatto, tavolo, frutta&#10;&#10;Descrizione generata automaticamente">
            <a:extLst>
              <a:ext uri="{FF2B5EF4-FFF2-40B4-BE49-F238E27FC236}">
                <a16:creationId xmlns:a16="http://schemas.microsoft.com/office/drawing/2014/main" id="{0DF63D4E-9207-4B65-9414-9E3F137EA1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" t="15252" r="5628" b="49054"/>
          <a:stretch/>
        </p:blipFill>
        <p:spPr>
          <a:xfrm>
            <a:off x="8564844" y="3080361"/>
            <a:ext cx="1864280" cy="1345084"/>
          </a:xfrm>
          <a:prstGeom prst="rect">
            <a:avLst/>
          </a:prstGeom>
        </p:spPr>
      </p:pic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07F9F59F-775A-4CE6-9C48-3936DED48581}"/>
              </a:ext>
            </a:extLst>
          </p:cNvPr>
          <p:cNvCxnSpPr/>
          <p:nvPr/>
        </p:nvCxnSpPr>
        <p:spPr>
          <a:xfrm>
            <a:off x="10871652" y="1102416"/>
            <a:ext cx="0" cy="5429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magine 18" descr="Immagine che contiene cibo, piatto&#10;&#10;Descrizione generata automaticamente">
            <a:extLst>
              <a:ext uri="{FF2B5EF4-FFF2-40B4-BE49-F238E27FC236}">
                <a16:creationId xmlns:a16="http://schemas.microsoft.com/office/drawing/2014/main" id="{493E6F87-7626-4519-A351-A558D4E9D7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5" b="41724"/>
          <a:stretch/>
        </p:blipFill>
        <p:spPr>
          <a:xfrm>
            <a:off x="8478447" y="1580683"/>
            <a:ext cx="2034536" cy="1477107"/>
          </a:xfrm>
          <a:prstGeom prst="rect">
            <a:avLst/>
          </a:prstGeom>
        </p:spPr>
      </p:pic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0BF2B1C-D6A2-4950-A559-1A31ABAA8744}"/>
              </a:ext>
            </a:extLst>
          </p:cNvPr>
          <p:cNvSpPr txBox="1"/>
          <p:nvPr/>
        </p:nvSpPr>
        <p:spPr>
          <a:xfrm>
            <a:off x="1088571" y="1545771"/>
            <a:ext cx="56932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/>
              <a:t>Per evitare sprechi, ricevi direttamente una notifica sul tuo </a:t>
            </a:r>
            <a:r>
              <a:rPr lang="it-IT" i="1" dirty="0"/>
              <a:t>Smartphone</a:t>
            </a:r>
            <a:r>
              <a:rPr lang="it-IT" dirty="0"/>
              <a:t> qualche giorno prima della data di scadenza dei prodotti da te scelti che sono presenti nella tua dispensa.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/>
              <a:t>Cliccando su </a:t>
            </a:r>
            <a:r>
              <a:rPr lang="it-IT" dirty="0">
                <a:solidFill>
                  <a:srgbClr val="A50021"/>
                </a:solidFill>
              </a:rPr>
              <a:t>CONSULTA BLOG DI RICETTE </a:t>
            </a:r>
            <a:r>
              <a:rPr lang="it-IT" dirty="0"/>
              <a:t>accedi direttamente al sito convenzionato che ti proporrà modi diversi di consumare quel prodotto! </a:t>
            </a:r>
            <a:endParaRPr lang="en-GB" dirty="0"/>
          </a:p>
        </p:txBody>
      </p:sp>
      <p:pic>
        <p:nvPicPr>
          <p:cNvPr id="33" name="Picture 4">
            <a:extLst>
              <a:ext uri="{FF2B5EF4-FFF2-40B4-BE49-F238E27FC236}">
                <a16:creationId xmlns:a16="http://schemas.microsoft.com/office/drawing/2014/main" id="{676A40A7-7649-4240-9C17-1EA18A1D2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470" y="3609376"/>
            <a:ext cx="5007429" cy="333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75B4E92-4E59-4DEA-B70B-8E82132AE720}"/>
              </a:ext>
            </a:extLst>
          </p:cNvPr>
          <p:cNvSpPr txBox="1"/>
          <p:nvPr/>
        </p:nvSpPr>
        <p:spPr>
          <a:xfrm>
            <a:off x="-16412" y="768337"/>
            <a:ext cx="678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Funzionalità scadenze e ricette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8735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AC2B7318-770D-4DCB-9766-539C489564DB}"/>
              </a:ext>
            </a:extLst>
          </p:cNvPr>
          <p:cNvSpPr txBox="1"/>
          <p:nvPr/>
        </p:nvSpPr>
        <p:spPr>
          <a:xfrm>
            <a:off x="3288680" y="738580"/>
            <a:ext cx="678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Funzionalità acquisto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grpSp>
        <p:nvGrpSpPr>
          <p:cNvPr id="2061" name="Gruppo 2060">
            <a:extLst>
              <a:ext uri="{FF2B5EF4-FFF2-40B4-BE49-F238E27FC236}">
                <a16:creationId xmlns:a16="http://schemas.microsoft.com/office/drawing/2014/main" id="{2E3774E7-B5AC-4DCB-AB79-4B00BCE98512}"/>
              </a:ext>
            </a:extLst>
          </p:cNvPr>
          <p:cNvGrpSpPr/>
          <p:nvPr/>
        </p:nvGrpSpPr>
        <p:grpSpPr>
          <a:xfrm>
            <a:off x="692257" y="307802"/>
            <a:ext cx="3392685" cy="6194770"/>
            <a:chOff x="7549096" y="-110949"/>
            <a:chExt cx="3392685" cy="6194770"/>
          </a:xfrm>
        </p:grpSpPr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FBE5A25E-7230-402C-919E-388033C46D3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37C4C309-AE8E-4322-806A-0C4F624B4231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9" name="Gruppo 28">
                  <a:extLst>
                    <a:ext uri="{FF2B5EF4-FFF2-40B4-BE49-F238E27FC236}">
                      <a16:creationId xmlns:a16="http://schemas.microsoft.com/office/drawing/2014/main" id="{DAA5F872-BDBC-49BC-8AFC-58204C80017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30" name="Picture 30">
                    <a:extLst>
                      <a:ext uri="{FF2B5EF4-FFF2-40B4-BE49-F238E27FC236}">
                        <a16:creationId xmlns:a16="http://schemas.microsoft.com/office/drawing/2014/main" id="{0511EBC0-93AA-4801-9B76-C3FAE39B5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1" name="Rettangolo 30">
                    <a:extLst>
                      <a:ext uri="{FF2B5EF4-FFF2-40B4-BE49-F238E27FC236}">
                        <a16:creationId xmlns:a16="http://schemas.microsoft.com/office/drawing/2014/main" id="{38C57601-552B-4333-A9C4-FD424073102E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19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05BFCDC-1384-4D4F-A0A5-B0F51764D8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ttangolo 19">
                  <a:extLst>
                    <a:ext uri="{FF2B5EF4-FFF2-40B4-BE49-F238E27FC236}">
                      <a16:creationId xmlns:a16="http://schemas.microsoft.com/office/drawing/2014/main" id="{DED57124-CBE6-477F-8003-A39C7A1E52C3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056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FBA645AE-15A4-4811-93FD-B3CE1E1A1A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55" name="Rettangolo 2054">
              <a:extLst>
                <a:ext uri="{FF2B5EF4-FFF2-40B4-BE49-F238E27FC236}">
                  <a16:creationId xmlns:a16="http://schemas.microsoft.com/office/drawing/2014/main" id="{E0D15B15-D53A-467D-B9F8-470AB05B06A7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50" name="Picture 2" descr="Communication icons Free Vector">
            <a:extLst>
              <a:ext uri="{FF2B5EF4-FFF2-40B4-BE49-F238E27FC236}">
                <a16:creationId xmlns:a16="http://schemas.microsoft.com/office/drawing/2014/main" id="{AF308BBF-8C7F-426C-8604-4E9E7D8D8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5873" r="49021" b="51278"/>
          <a:stretch/>
        </p:blipFill>
        <p:spPr bwMode="auto">
          <a:xfrm flipH="1">
            <a:off x="1205327" y="1733152"/>
            <a:ext cx="395130" cy="3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25964A-A379-4219-AD7A-0F51BDECD03E}"/>
              </a:ext>
            </a:extLst>
          </p:cNvPr>
          <p:cNvSpPr txBox="1"/>
          <p:nvPr/>
        </p:nvSpPr>
        <p:spPr>
          <a:xfrm>
            <a:off x="1591492" y="1804869"/>
            <a:ext cx="1504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I miei messaggi</a:t>
            </a:r>
            <a:endParaRPr lang="en-GB" sz="11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0C61F8-4614-45E1-AB4C-768227B4127A}"/>
              </a:ext>
            </a:extLst>
          </p:cNvPr>
          <p:cNvSpPr txBox="1"/>
          <p:nvPr/>
        </p:nvSpPr>
        <p:spPr>
          <a:xfrm>
            <a:off x="1231689" y="2300897"/>
            <a:ext cx="2494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Ciao Francesca! Hai 25 prodotti nella tua lista. Cosa vuoi fare?</a:t>
            </a:r>
            <a:endParaRPr lang="en-GB" sz="1200" dirty="0"/>
          </a:p>
        </p:txBody>
      </p:sp>
      <p:pic>
        <p:nvPicPr>
          <p:cNvPr id="5" name="Elemento grafico 4" descr="Smile di Harvey Ball 100%">
            <a:extLst>
              <a:ext uri="{FF2B5EF4-FFF2-40B4-BE49-F238E27FC236}">
                <a16:creationId xmlns:a16="http://schemas.microsoft.com/office/drawing/2014/main" id="{5C46D03A-E94D-47C5-813A-239F056D7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8077" y="2444710"/>
            <a:ext cx="120507" cy="12050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CD30E-AF5D-4B1D-81C3-459EC6048920}"/>
              </a:ext>
            </a:extLst>
          </p:cNvPr>
          <p:cNvSpPr txBox="1"/>
          <p:nvPr/>
        </p:nvSpPr>
        <p:spPr>
          <a:xfrm>
            <a:off x="3288680" y="2163377"/>
            <a:ext cx="7709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17.28</a:t>
            </a:r>
            <a:endParaRPr lang="en-GB" sz="900" dirty="0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55EC41B-D2A7-4C20-AC02-E7C1715F1622}"/>
              </a:ext>
            </a:extLst>
          </p:cNvPr>
          <p:cNvSpPr/>
          <p:nvPr/>
        </p:nvSpPr>
        <p:spPr>
          <a:xfrm>
            <a:off x="1258584" y="280486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8E72D4E-80D5-49FE-AEC4-98D7561E2605}"/>
              </a:ext>
            </a:extLst>
          </p:cNvPr>
          <p:cNvSpPr/>
          <p:nvPr/>
        </p:nvSpPr>
        <p:spPr>
          <a:xfrm>
            <a:off x="1258584" y="313015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FCEDDAD-BBFD-4E60-AC7C-E6826D6CEF40}"/>
              </a:ext>
            </a:extLst>
          </p:cNvPr>
          <p:cNvSpPr/>
          <p:nvPr/>
        </p:nvSpPr>
        <p:spPr>
          <a:xfrm>
            <a:off x="1258584" y="3443295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Elemento grafico 26" descr="Smile di Harvey Ball 100%">
            <a:extLst>
              <a:ext uri="{FF2B5EF4-FFF2-40B4-BE49-F238E27FC236}">
                <a16:creationId xmlns:a16="http://schemas.microsoft.com/office/drawing/2014/main" id="{446167EF-02D8-43A7-B29E-3F5E590D8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2866224"/>
            <a:ext cx="120507" cy="120507"/>
          </a:xfrm>
          <a:prstGeom prst="rect">
            <a:avLst/>
          </a:prstGeom>
        </p:spPr>
      </p:pic>
      <p:pic>
        <p:nvPicPr>
          <p:cNvPr id="28" name="Elemento grafico 27" descr="Smile di Harvey Ball 100%">
            <a:extLst>
              <a:ext uri="{FF2B5EF4-FFF2-40B4-BE49-F238E27FC236}">
                <a16:creationId xmlns:a16="http://schemas.microsoft.com/office/drawing/2014/main" id="{DFD4C218-8C5D-41FB-A6A0-5D0C6786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3191514"/>
            <a:ext cx="120507" cy="120507"/>
          </a:xfrm>
          <a:prstGeom prst="rect">
            <a:avLst/>
          </a:prstGeom>
        </p:spPr>
      </p:pic>
      <p:pic>
        <p:nvPicPr>
          <p:cNvPr id="32" name="Elemento grafico 31" descr="Smile di Harvey Ball 100%">
            <a:extLst>
              <a:ext uri="{FF2B5EF4-FFF2-40B4-BE49-F238E27FC236}">
                <a16:creationId xmlns:a16="http://schemas.microsoft.com/office/drawing/2014/main" id="{0893CBDD-287A-48FE-B5E6-6128A696E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90611" y="3500067"/>
            <a:ext cx="120507" cy="120507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D881B78-C569-4DE1-9657-E76D82FAFDFD}"/>
              </a:ext>
            </a:extLst>
          </p:cNvPr>
          <p:cNvSpPr txBox="1"/>
          <p:nvPr/>
        </p:nvSpPr>
        <p:spPr>
          <a:xfrm>
            <a:off x="1397050" y="3431367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By </a:t>
            </a:r>
            <a:r>
              <a:rPr lang="it-IT" sz="1000" dirty="0" err="1"/>
              <a:t>Myself</a:t>
            </a:r>
            <a:endParaRPr lang="en-GB" sz="10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D95F77C-85F7-47AC-B9D4-2FC14DB31A73}"/>
              </a:ext>
            </a:extLst>
          </p:cNvPr>
          <p:cNvSpPr txBox="1"/>
          <p:nvPr/>
        </p:nvSpPr>
        <p:spPr>
          <a:xfrm>
            <a:off x="1385365" y="3126768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Pickup Service</a:t>
            </a:r>
            <a:endParaRPr lang="en-GB" sz="10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E4D2E075-F4FD-4426-806C-BB0F4E7E2F0D}"/>
              </a:ext>
            </a:extLst>
          </p:cNvPr>
          <p:cNvSpPr txBox="1"/>
          <p:nvPr/>
        </p:nvSpPr>
        <p:spPr>
          <a:xfrm>
            <a:off x="1379523" y="2804043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Home Delivery</a:t>
            </a:r>
            <a:endParaRPr lang="en-GB" sz="1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26966DE-04EF-4D7C-BE1E-0D4ADBEC534C}"/>
              </a:ext>
            </a:extLst>
          </p:cNvPr>
          <p:cNvSpPr txBox="1"/>
          <p:nvPr/>
        </p:nvSpPr>
        <p:spPr>
          <a:xfrm>
            <a:off x="5067391" y="1294522"/>
            <a:ext cx="48672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Quando </a:t>
            </a:r>
            <a:r>
              <a:rPr lang="it-IT" i="1" dirty="0" err="1">
                <a:solidFill>
                  <a:srgbClr val="A50021"/>
                </a:solidFill>
              </a:rPr>
              <a:t>ListEasy</a:t>
            </a:r>
            <a:r>
              <a:rPr lang="it-IT" dirty="0"/>
              <a:t> registra la presenza in lista di un numero predefinito di prodotti, ti invierà un messaggio e potrai scegliere tra tre diverse opzioni…</a:t>
            </a:r>
            <a:endParaRPr lang="en-GB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FF50F3A-8DDD-479A-ADBB-4366C1B29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44" y="2504963"/>
            <a:ext cx="4306229" cy="397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E728F9D7-3B6B-4CFC-8B14-5620E27C9E9C}"/>
              </a:ext>
            </a:extLst>
          </p:cNvPr>
          <p:cNvCxnSpPr/>
          <p:nvPr/>
        </p:nvCxnSpPr>
        <p:spPr>
          <a:xfrm>
            <a:off x="1072321" y="3953217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C62EC2DB-1AE4-4E0F-83D4-C46F8B261749}"/>
              </a:ext>
            </a:extLst>
          </p:cNvPr>
          <p:cNvSpPr txBox="1"/>
          <p:nvPr/>
        </p:nvSpPr>
        <p:spPr>
          <a:xfrm>
            <a:off x="3069605" y="3934402"/>
            <a:ext cx="770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bg2">
                    <a:lumMod val="50000"/>
                  </a:schemeClr>
                </a:solidFill>
              </a:rPr>
              <a:t>21 Maggio</a:t>
            </a:r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573BE6EF-082D-4B81-93D2-D7F8EABB8D1B}"/>
              </a:ext>
            </a:extLst>
          </p:cNvPr>
          <p:cNvSpPr txBox="1"/>
          <p:nvPr/>
        </p:nvSpPr>
        <p:spPr>
          <a:xfrm>
            <a:off x="1096521" y="4082306"/>
            <a:ext cx="24945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chemeClr val="bg2">
                    <a:lumMod val="50000"/>
                  </a:schemeClr>
                </a:solidFill>
              </a:rPr>
              <a:t>Ciao Francesca! Le tue uova scadono tra 2 giorni. Consumale per evitare sprechi!</a:t>
            </a:r>
            <a:endParaRPr lang="en-GB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72FC78E4-41A4-46B4-A937-21D81923E874}"/>
              </a:ext>
            </a:extLst>
          </p:cNvPr>
          <p:cNvCxnSpPr/>
          <p:nvPr/>
        </p:nvCxnSpPr>
        <p:spPr>
          <a:xfrm>
            <a:off x="1083962" y="4486617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480C574-D906-426D-9B0A-64674C7488FF}"/>
              </a:ext>
            </a:extLst>
          </p:cNvPr>
          <p:cNvSpPr txBox="1"/>
          <p:nvPr/>
        </p:nvSpPr>
        <p:spPr>
          <a:xfrm>
            <a:off x="3067517" y="4486328"/>
            <a:ext cx="770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bg2">
                    <a:lumMod val="50000"/>
                  </a:schemeClr>
                </a:solidFill>
              </a:rPr>
              <a:t>10 Maggio</a:t>
            </a:r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C85286AC-5E70-4AE2-A35B-4997EED3FBDC}"/>
              </a:ext>
            </a:extLst>
          </p:cNvPr>
          <p:cNvSpPr txBox="1"/>
          <p:nvPr/>
        </p:nvSpPr>
        <p:spPr>
          <a:xfrm>
            <a:off x="1123977" y="4634701"/>
            <a:ext cx="24945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chemeClr val="bg2">
                    <a:lumMod val="50000"/>
                  </a:schemeClr>
                </a:solidFill>
              </a:rPr>
              <a:t>Ciao Francesca! Controlla il Volantino Smart per essere aggiornata sulle ultime offerte.</a:t>
            </a:r>
            <a:endParaRPr lang="en-GB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id="{C82D6F04-9069-4FF8-9743-E1E39648CD29}"/>
              </a:ext>
            </a:extLst>
          </p:cNvPr>
          <p:cNvCxnSpPr/>
          <p:nvPr/>
        </p:nvCxnSpPr>
        <p:spPr>
          <a:xfrm>
            <a:off x="1073379" y="5191467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D26CAD16-1E08-4F12-962B-5903207A7E49}"/>
              </a:ext>
            </a:extLst>
          </p:cNvPr>
          <p:cNvSpPr txBox="1"/>
          <p:nvPr/>
        </p:nvSpPr>
        <p:spPr>
          <a:xfrm>
            <a:off x="3117230" y="5172652"/>
            <a:ext cx="770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bg2">
                    <a:lumMod val="50000"/>
                  </a:schemeClr>
                </a:solidFill>
              </a:rPr>
              <a:t> 8 Maggio</a:t>
            </a:r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CB177747-188E-4D59-9B0B-EF8ACB7EB193}"/>
              </a:ext>
            </a:extLst>
          </p:cNvPr>
          <p:cNvSpPr txBox="1"/>
          <p:nvPr/>
        </p:nvSpPr>
        <p:spPr>
          <a:xfrm>
            <a:off x="1101470" y="5311326"/>
            <a:ext cx="24945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chemeClr val="bg2">
                    <a:lumMod val="50000"/>
                  </a:schemeClr>
                </a:solidFill>
              </a:rPr>
              <a:t>Ciao Francesca! Hai 25 prodotti nella tua</a:t>
            </a:r>
            <a:endParaRPr lang="en-GB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8294B27-5B1F-40A3-A890-99D004FD7CBF}"/>
              </a:ext>
            </a:extLst>
          </p:cNvPr>
          <p:cNvSpPr txBox="1"/>
          <p:nvPr/>
        </p:nvSpPr>
        <p:spPr>
          <a:xfrm>
            <a:off x="1101470" y="3727519"/>
            <a:ext cx="2494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Messaggi già letti</a:t>
            </a:r>
            <a:endParaRPr lang="en-GB" sz="1200" dirty="0"/>
          </a:p>
        </p:txBody>
      </p:sp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959C2FCE-D881-4B75-91D1-F745964E0B31}"/>
              </a:ext>
            </a:extLst>
          </p:cNvPr>
          <p:cNvCxnSpPr/>
          <p:nvPr/>
        </p:nvCxnSpPr>
        <p:spPr>
          <a:xfrm>
            <a:off x="1075496" y="2166743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299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AC2B7318-770D-4DCB-9766-539C489564DB}"/>
              </a:ext>
            </a:extLst>
          </p:cNvPr>
          <p:cNvSpPr txBox="1"/>
          <p:nvPr/>
        </p:nvSpPr>
        <p:spPr>
          <a:xfrm>
            <a:off x="4841589" y="1396962"/>
            <a:ext cx="290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Home Delivery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grpSp>
        <p:nvGrpSpPr>
          <p:cNvPr id="2061" name="Gruppo 2060">
            <a:extLst>
              <a:ext uri="{FF2B5EF4-FFF2-40B4-BE49-F238E27FC236}">
                <a16:creationId xmlns:a16="http://schemas.microsoft.com/office/drawing/2014/main" id="{2E3774E7-B5AC-4DCB-AB79-4B00BCE98512}"/>
              </a:ext>
            </a:extLst>
          </p:cNvPr>
          <p:cNvGrpSpPr/>
          <p:nvPr/>
        </p:nvGrpSpPr>
        <p:grpSpPr>
          <a:xfrm>
            <a:off x="692257" y="307802"/>
            <a:ext cx="3392685" cy="6194770"/>
            <a:chOff x="7549096" y="-110949"/>
            <a:chExt cx="3392685" cy="6194770"/>
          </a:xfrm>
        </p:grpSpPr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FBE5A25E-7230-402C-919E-388033C46D3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37C4C309-AE8E-4322-806A-0C4F624B4231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9" name="Gruppo 28">
                  <a:extLst>
                    <a:ext uri="{FF2B5EF4-FFF2-40B4-BE49-F238E27FC236}">
                      <a16:creationId xmlns:a16="http://schemas.microsoft.com/office/drawing/2014/main" id="{DAA5F872-BDBC-49BC-8AFC-58204C80017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30" name="Picture 30">
                    <a:extLst>
                      <a:ext uri="{FF2B5EF4-FFF2-40B4-BE49-F238E27FC236}">
                        <a16:creationId xmlns:a16="http://schemas.microsoft.com/office/drawing/2014/main" id="{0511EBC0-93AA-4801-9B76-C3FAE39B5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1" name="Rettangolo 30">
                    <a:extLst>
                      <a:ext uri="{FF2B5EF4-FFF2-40B4-BE49-F238E27FC236}">
                        <a16:creationId xmlns:a16="http://schemas.microsoft.com/office/drawing/2014/main" id="{38C57601-552B-4333-A9C4-FD424073102E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19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05BFCDC-1384-4D4F-A0A5-B0F51764D8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ttangolo 19">
                  <a:extLst>
                    <a:ext uri="{FF2B5EF4-FFF2-40B4-BE49-F238E27FC236}">
                      <a16:creationId xmlns:a16="http://schemas.microsoft.com/office/drawing/2014/main" id="{DED57124-CBE6-477F-8003-A39C7A1E52C3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056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FBA645AE-15A4-4811-93FD-B3CE1E1A1A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55" name="Rettangolo 2054">
              <a:extLst>
                <a:ext uri="{FF2B5EF4-FFF2-40B4-BE49-F238E27FC236}">
                  <a16:creationId xmlns:a16="http://schemas.microsoft.com/office/drawing/2014/main" id="{E0D15B15-D53A-467D-B9F8-470AB05B06A7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50" name="Picture 2" descr="Communication icons Free Vector">
            <a:extLst>
              <a:ext uri="{FF2B5EF4-FFF2-40B4-BE49-F238E27FC236}">
                <a16:creationId xmlns:a16="http://schemas.microsoft.com/office/drawing/2014/main" id="{AF308BBF-8C7F-426C-8604-4E9E7D8D8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5873" r="49021" b="51278"/>
          <a:stretch/>
        </p:blipFill>
        <p:spPr bwMode="auto">
          <a:xfrm flipH="1">
            <a:off x="1205327" y="1733152"/>
            <a:ext cx="395130" cy="3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25964A-A379-4219-AD7A-0F51BDECD03E}"/>
              </a:ext>
            </a:extLst>
          </p:cNvPr>
          <p:cNvSpPr txBox="1"/>
          <p:nvPr/>
        </p:nvSpPr>
        <p:spPr>
          <a:xfrm>
            <a:off x="1591492" y="1804869"/>
            <a:ext cx="1504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I miei messaggi</a:t>
            </a:r>
            <a:endParaRPr lang="en-GB" sz="11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0C61F8-4614-45E1-AB4C-768227B4127A}"/>
              </a:ext>
            </a:extLst>
          </p:cNvPr>
          <p:cNvSpPr txBox="1"/>
          <p:nvPr/>
        </p:nvSpPr>
        <p:spPr>
          <a:xfrm>
            <a:off x="1231689" y="2300897"/>
            <a:ext cx="2494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Ciao Francesca! Hai 25 prodotti nella tua lista. Cosa vuoi fare?</a:t>
            </a:r>
            <a:endParaRPr lang="en-GB" sz="1200" dirty="0"/>
          </a:p>
        </p:txBody>
      </p:sp>
      <p:pic>
        <p:nvPicPr>
          <p:cNvPr id="5" name="Elemento grafico 4" descr="Smile di Harvey Ball 100%">
            <a:extLst>
              <a:ext uri="{FF2B5EF4-FFF2-40B4-BE49-F238E27FC236}">
                <a16:creationId xmlns:a16="http://schemas.microsoft.com/office/drawing/2014/main" id="{5C46D03A-E94D-47C5-813A-239F056D7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8077" y="2444710"/>
            <a:ext cx="120507" cy="12050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CD30E-AF5D-4B1D-81C3-459EC6048920}"/>
              </a:ext>
            </a:extLst>
          </p:cNvPr>
          <p:cNvSpPr txBox="1"/>
          <p:nvPr/>
        </p:nvSpPr>
        <p:spPr>
          <a:xfrm>
            <a:off x="3288680" y="2163377"/>
            <a:ext cx="7709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17.28</a:t>
            </a:r>
            <a:endParaRPr lang="en-GB" sz="900" dirty="0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55EC41B-D2A7-4C20-AC02-E7C1715F1622}"/>
              </a:ext>
            </a:extLst>
          </p:cNvPr>
          <p:cNvSpPr/>
          <p:nvPr/>
        </p:nvSpPr>
        <p:spPr>
          <a:xfrm>
            <a:off x="1258584" y="280486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8E72D4E-80D5-49FE-AEC4-98D7561E2605}"/>
              </a:ext>
            </a:extLst>
          </p:cNvPr>
          <p:cNvSpPr/>
          <p:nvPr/>
        </p:nvSpPr>
        <p:spPr>
          <a:xfrm>
            <a:off x="1258584" y="313015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FCEDDAD-BBFD-4E60-AC7C-E6826D6CEF40}"/>
              </a:ext>
            </a:extLst>
          </p:cNvPr>
          <p:cNvSpPr/>
          <p:nvPr/>
        </p:nvSpPr>
        <p:spPr>
          <a:xfrm>
            <a:off x="1258584" y="3443295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Elemento grafico 26" descr="Smile di Harvey Ball 100%">
            <a:extLst>
              <a:ext uri="{FF2B5EF4-FFF2-40B4-BE49-F238E27FC236}">
                <a16:creationId xmlns:a16="http://schemas.microsoft.com/office/drawing/2014/main" id="{446167EF-02D8-43A7-B29E-3F5E590D8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2866224"/>
            <a:ext cx="120507" cy="120507"/>
          </a:xfrm>
          <a:prstGeom prst="rect">
            <a:avLst/>
          </a:prstGeom>
        </p:spPr>
      </p:pic>
      <p:pic>
        <p:nvPicPr>
          <p:cNvPr id="28" name="Elemento grafico 27" descr="Smile di Harvey Ball 100%">
            <a:extLst>
              <a:ext uri="{FF2B5EF4-FFF2-40B4-BE49-F238E27FC236}">
                <a16:creationId xmlns:a16="http://schemas.microsoft.com/office/drawing/2014/main" id="{DFD4C218-8C5D-41FB-A6A0-5D0C6786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3191514"/>
            <a:ext cx="120507" cy="120507"/>
          </a:xfrm>
          <a:prstGeom prst="rect">
            <a:avLst/>
          </a:prstGeom>
        </p:spPr>
      </p:pic>
      <p:pic>
        <p:nvPicPr>
          <p:cNvPr id="32" name="Elemento grafico 31" descr="Smile di Harvey Ball 100%">
            <a:extLst>
              <a:ext uri="{FF2B5EF4-FFF2-40B4-BE49-F238E27FC236}">
                <a16:creationId xmlns:a16="http://schemas.microsoft.com/office/drawing/2014/main" id="{0893CBDD-287A-48FE-B5E6-6128A696E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90611" y="3500067"/>
            <a:ext cx="120507" cy="120507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D881B78-C569-4DE1-9657-E76D82FAFDFD}"/>
              </a:ext>
            </a:extLst>
          </p:cNvPr>
          <p:cNvSpPr txBox="1"/>
          <p:nvPr/>
        </p:nvSpPr>
        <p:spPr>
          <a:xfrm>
            <a:off x="1397050" y="3431367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By </a:t>
            </a:r>
            <a:r>
              <a:rPr lang="it-IT" sz="1000" dirty="0" err="1"/>
              <a:t>Myself</a:t>
            </a:r>
            <a:endParaRPr lang="en-GB" sz="10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D95F77C-85F7-47AC-B9D4-2FC14DB31A73}"/>
              </a:ext>
            </a:extLst>
          </p:cNvPr>
          <p:cNvSpPr txBox="1"/>
          <p:nvPr/>
        </p:nvSpPr>
        <p:spPr>
          <a:xfrm>
            <a:off x="1385365" y="3126768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Pickup Service</a:t>
            </a:r>
            <a:endParaRPr lang="en-GB" sz="10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E4D2E075-F4FD-4426-806C-BB0F4E7E2F0D}"/>
              </a:ext>
            </a:extLst>
          </p:cNvPr>
          <p:cNvSpPr txBox="1"/>
          <p:nvPr/>
        </p:nvSpPr>
        <p:spPr>
          <a:xfrm>
            <a:off x="1379523" y="2804043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Home Delivery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432CE7-1405-49F0-9BA5-A83A88EBF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0" y="2794527"/>
            <a:ext cx="252820" cy="3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sh on Delivery @creativework247">
            <a:extLst>
              <a:ext uri="{FF2B5EF4-FFF2-40B4-BE49-F238E27FC236}">
                <a16:creationId xmlns:a16="http://schemas.microsoft.com/office/drawing/2014/main" id="{F356BD6D-C7E5-4486-B3E2-E6822CDDB9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0" r="5558"/>
          <a:stretch/>
        </p:blipFill>
        <p:spPr bwMode="auto">
          <a:xfrm>
            <a:off x="1477140" y="3765411"/>
            <a:ext cx="2012428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>
            <a:extLst>
              <a:ext uri="{FF2B5EF4-FFF2-40B4-BE49-F238E27FC236}">
                <a16:creationId xmlns:a16="http://schemas.microsoft.com/office/drawing/2014/main" id="{758E1D73-2412-4857-BF19-82C7344E68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2077044" y="4940990"/>
            <a:ext cx="369823" cy="27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Tabella 7">
            <a:extLst>
              <a:ext uri="{FF2B5EF4-FFF2-40B4-BE49-F238E27FC236}">
                <a16:creationId xmlns:a16="http://schemas.microsoft.com/office/drawing/2014/main" id="{92AE6A67-2A41-41AA-BAA0-FDE889BD7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000761"/>
              </p:ext>
            </p:extLst>
          </p:nvPr>
        </p:nvGraphicFramePr>
        <p:xfrm>
          <a:off x="5209228" y="3182664"/>
          <a:ext cx="5505632" cy="1861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816">
                  <a:extLst>
                    <a:ext uri="{9D8B030D-6E8A-4147-A177-3AD203B41FA5}">
                      <a16:colId xmlns:a16="http://schemas.microsoft.com/office/drawing/2014/main" val="3698947682"/>
                    </a:ext>
                  </a:extLst>
                </a:gridCol>
                <a:gridCol w="2752816">
                  <a:extLst>
                    <a:ext uri="{9D8B030D-6E8A-4147-A177-3AD203B41FA5}">
                      <a16:colId xmlns:a16="http://schemas.microsoft.com/office/drawing/2014/main" val="3207491234"/>
                    </a:ext>
                  </a:extLst>
                </a:gridCol>
              </a:tblGrid>
              <a:tr h="366403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solidFill>
                            <a:schemeClr val="bg1"/>
                          </a:solidFill>
                        </a:rPr>
                        <a:t>Importo Spesa</a:t>
                      </a:r>
                      <a:endParaRPr lang="en-GB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solidFill>
                            <a:schemeClr val="bg1"/>
                          </a:solidFill>
                        </a:rPr>
                        <a:t>Costo Consegna</a:t>
                      </a:r>
                      <a:endParaRPr lang="en-GB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580041"/>
                  </a:ext>
                </a:extLst>
              </a:tr>
              <a:tr h="366403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Fino a €19,99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€2,50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648345"/>
                  </a:ext>
                </a:extLst>
              </a:tr>
              <a:tr h="366403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Da €20 a €39,99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€2,00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354315"/>
                  </a:ext>
                </a:extLst>
              </a:tr>
              <a:tr h="366403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Da €40 a €59,99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€1,50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31118"/>
                  </a:ext>
                </a:extLst>
              </a:tr>
              <a:tr h="366403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Oltre €60 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</a:rPr>
                        <a:t>€0,00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946597"/>
                  </a:ext>
                </a:extLst>
              </a:tr>
            </a:tbl>
          </a:graphicData>
        </a:graphic>
      </p:graphicFrame>
      <p:pic>
        <p:nvPicPr>
          <p:cNvPr id="42" name="Picture 2">
            <a:extLst>
              <a:ext uri="{FF2B5EF4-FFF2-40B4-BE49-F238E27FC236}">
                <a16:creationId xmlns:a16="http://schemas.microsoft.com/office/drawing/2014/main" id="{21C975B6-52D9-4FA2-A537-E0E231B513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5" t="5658" r="42214" b="78811"/>
          <a:stretch/>
        </p:blipFill>
        <p:spPr bwMode="auto">
          <a:xfrm>
            <a:off x="7443205" y="3234811"/>
            <a:ext cx="294714" cy="30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>
            <a:extLst>
              <a:ext uri="{FF2B5EF4-FFF2-40B4-BE49-F238E27FC236}">
                <a16:creationId xmlns:a16="http://schemas.microsoft.com/office/drawing/2014/main" id="{7188298E-E9E9-49C8-A9BD-4C5B72D1CC4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3" t="40569" r="21981" b="10398"/>
          <a:stretch/>
        </p:blipFill>
        <p:spPr bwMode="auto">
          <a:xfrm>
            <a:off x="10234179" y="3253003"/>
            <a:ext cx="260273" cy="24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5054F80B-E0C8-417D-B233-1B9433C060C9}"/>
              </a:ext>
            </a:extLst>
          </p:cNvPr>
          <p:cNvSpPr/>
          <p:nvPr/>
        </p:nvSpPr>
        <p:spPr>
          <a:xfrm>
            <a:off x="10436486" y="3217000"/>
            <a:ext cx="168169" cy="1205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45F5866-A69A-4738-9CE0-5EAF2C8A5029}"/>
              </a:ext>
            </a:extLst>
          </p:cNvPr>
          <p:cNvSpPr txBox="1"/>
          <p:nvPr/>
        </p:nvSpPr>
        <p:spPr>
          <a:xfrm>
            <a:off x="5174368" y="1920182"/>
            <a:ext cx="5709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Ricevi la spesa a casa tua quando vuoi, scegliendo se pagare alla consegna oppure </a:t>
            </a:r>
            <a:r>
              <a:rPr lang="it-IT" i="1" dirty="0"/>
              <a:t>online</a:t>
            </a:r>
            <a:r>
              <a:rPr lang="it-IT" dirty="0"/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9862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1" name="Gruppo 2060">
            <a:extLst>
              <a:ext uri="{FF2B5EF4-FFF2-40B4-BE49-F238E27FC236}">
                <a16:creationId xmlns:a16="http://schemas.microsoft.com/office/drawing/2014/main" id="{2E3774E7-B5AC-4DCB-AB79-4B00BCE98512}"/>
              </a:ext>
            </a:extLst>
          </p:cNvPr>
          <p:cNvGrpSpPr/>
          <p:nvPr/>
        </p:nvGrpSpPr>
        <p:grpSpPr>
          <a:xfrm>
            <a:off x="692257" y="307802"/>
            <a:ext cx="3392685" cy="6194770"/>
            <a:chOff x="7549096" y="-110949"/>
            <a:chExt cx="3392685" cy="6194770"/>
          </a:xfrm>
        </p:grpSpPr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FBE5A25E-7230-402C-919E-388033C46D3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37C4C309-AE8E-4322-806A-0C4F624B4231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9" name="Gruppo 28">
                  <a:extLst>
                    <a:ext uri="{FF2B5EF4-FFF2-40B4-BE49-F238E27FC236}">
                      <a16:creationId xmlns:a16="http://schemas.microsoft.com/office/drawing/2014/main" id="{DAA5F872-BDBC-49BC-8AFC-58204C80017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30" name="Picture 30">
                    <a:extLst>
                      <a:ext uri="{FF2B5EF4-FFF2-40B4-BE49-F238E27FC236}">
                        <a16:creationId xmlns:a16="http://schemas.microsoft.com/office/drawing/2014/main" id="{0511EBC0-93AA-4801-9B76-C3FAE39B5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1" name="Rettangolo 30">
                    <a:extLst>
                      <a:ext uri="{FF2B5EF4-FFF2-40B4-BE49-F238E27FC236}">
                        <a16:creationId xmlns:a16="http://schemas.microsoft.com/office/drawing/2014/main" id="{38C57601-552B-4333-A9C4-FD424073102E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19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05BFCDC-1384-4D4F-A0A5-B0F51764D8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ttangolo 19">
                  <a:extLst>
                    <a:ext uri="{FF2B5EF4-FFF2-40B4-BE49-F238E27FC236}">
                      <a16:creationId xmlns:a16="http://schemas.microsoft.com/office/drawing/2014/main" id="{DED57124-CBE6-477F-8003-A39C7A1E52C3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056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FBA645AE-15A4-4811-93FD-B3CE1E1A1A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55" name="Rettangolo 2054">
              <a:extLst>
                <a:ext uri="{FF2B5EF4-FFF2-40B4-BE49-F238E27FC236}">
                  <a16:creationId xmlns:a16="http://schemas.microsoft.com/office/drawing/2014/main" id="{E0D15B15-D53A-467D-B9F8-470AB05B06A7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50" name="Picture 2" descr="Communication icons Free Vector">
            <a:extLst>
              <a:ext uri="{FF2B5EF4-FFF2-40B4-BE49-F238E27FC236}">
                <a16:creationId xmlns:a16="http://schemas.microsoft.com/office/drawing/2014/main" id="{AF308BBF-8C7F-426C-8604-4E9E7D8D8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5873" r="49021" b="51278"/>
          <a:stretch/>
        </p:blipFill>
        <p:spPr bwMode="auto">
          <a:xfrm flipH="1">
            <a:off x="1205327" y="1733152"/>
            <a:ext cx="395130" cy="3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25964A-A379-4219-AD7A-0F51BDECD03E}"/>
              </a:ext>
            </a:extLst>
          </p:cNvPr>
          <p:cNvSpPr txBox="1"/>
          <p:nvPr/>
        </p:nvSpPr>
        <p:spPr>
          <a:xfrm>
            <a:off x="1591492" y="1804869"/>
            <a:ext cx="1504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I miei messaggi</a:t>
            </a:r>
            <a:endParaRPr lang="en-GB" sz="11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0C61F8-4614-45E1-AB4C-768227B4127A}"/>
              </a:ext>
            </a:extLst>
          </p:cNvPr>
          <p:cNvSpPr txBox="1"/>
          <p:nvPr/>
        </p:nvSpPr>
        <p:spPr>
          <a:xfrm>
            <a:off x="1231689" y="2300897"/>
            <a:ext cx="2494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Ciao Francesca! Hai 25 prodotti nella tua lista. Cosa vuoi fare?</a:t>
            </a:r>
            <a:endParaRPr lang="en-GB" sz="1200" dirty="0"/>
          </a:p>
        </p:txBody>
      </p:sp>
      <p:pic>
        <p:nvPicPr>
          <p:cNvPr id="5" name="Elemento grafico 4" descr="Smile di Harvey Ball 100%">
            <a:extLst>
              <a:ext uri="{FF2B5EF4-FFF2-40B4-BE49-F238E27FC236}">
                <a16:creationId xmlns:a16="http://schemas.microsoft.com/office/drawing/2014/main" id="{5C46D03A-E94D-47C5-813A-239F056D7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8077" y="2444710"/>
            <a:ext cx="120507" cy="12050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CD30E-AF5D-4B1D-81C3-459EC6048920}"/>
              </a:ext>
            </a:extLst>
          </p:cNvPr>
          <p:cNvSpPr txBox="1"/>
          <p:nvPr/>
        </p:nvSpPr>
        <p:spPr>
          <a:xfrm>
            <a:off x="3288680" y="2163377"/>
            <a:ext cx="7709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17.28</a:t>
            </a:r>
            <a:endParaRPr lang="en-GB" sz="900" dirty="0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55EC41B-D2A7-4C20-AC02-E7C1715F1622}"/>
              </a:ext>
            </a:extLst>
          </p:cNvPr>
          <p:cNvSpPr/>
          <p:nvPr/>
        </p:nvSpPr>
        <p:spPr>
          <a:xfrm>
            <a:off x="1258584" y="280486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8E72D4E-80D5-49FE-AEC4-98D7561E2605}"/>
              </a:ext>
            </a:extLst>
          </p:cNvPr>
          <p:cNvSpPr/>
          <p:nvPr/>
        </p:nvSpPr>
        <p:spPr>
          <a:xfrm>
            <a:off x="1258584" y="313015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FCEDDAD-BBFD-4E60-AC7C-E6826D6CEF40}"/>
              </a:ext>
            </a:extLst>
          </p:cNvPr>
          <p:cNvSpPr/>
          <p:nvPr/>
        </p:nvSpPr>
        <p:spPr>
          <a:xfrm>
            <a:off x="1258584" y="3443295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Elemento grafico 26" descr="Smile di Harvey Ball 100%">
            <a:extLst>
              <a:ext uri="{FF2B5EF4-FFF2-40B4-BE49-F238E27FC236}">
                <a16:creationId xmlns:a16="http://schemas.microsoft.com/office/drawing/2014/main" id="{446167EF-02D8-43A7-B29E-3F5E590D8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2866224"/>
            <a:ext cx="120507" cy="120507"/>
          </a:xfrm>
          <a:prstGeom prst="rect">
            <a:avLst/>
          </a:prstGeom>
        </p:spPr>
      </p:pic>
      <p:pic>
        <p:nvPicPr>
          <p:cNvPr id="28" name="Elemento grafico 27" descr="Smile di Harvey Ball 100%">
            <a:extLst>
              <a:ext uri="{FF2B5EF4-FFF2-40B4-BE49-F238E27FC236}">
                <a16:creationId xmlns:a16="http://schemas.microsoft.com/office/drawing/2014/main" id="{DFD4C218-8C5D-41FB-A6A0-5D0C6786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3191514"/>
            <a:ext cx="120507" cy="120507"/>
          </a:xfrm>
          <a:prstGeom prst="rect">
            <a:avLst/>
          </a:prstGeom>
        </p:spPr>
      </p:pic>
      <p:pic>
        <p:nvPicPr>
          <p:cNvPr id="32" name="Elemento grafico 31" descr="Smile di Harvey Ball 100%">
            <a:extLst>
              <a:ext uri="{FF2B5EF4-FFF2-40B4-BE49-F238E27FC236}">
                <a16:creationId xmlns:a16="http://schemas.microsoft.com/office/drawing/2014/main" id="{0893CBDD-287A-48FE-B5E6-6128A696E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90611" y="3500067"/>
            <a:ext cx="120507" cy="120507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D881B78-C569-4DE1-9657-E76D82FAFDFD}"/>
              </a:ext>
            </a:extLst>
          </p:cNvPr>
          <p:cNvSpPr txBox="1"/>
          <p:nvPr/>
        </p:nvSpPr>
        <p:spPr>
          <a:xfrm>
            <a:off x="1397050" y="3431367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By </a:t>
            </a:r>
            <a:r>
              <a:rPr lang="it-IT" sz="1000" dirty="0" err="1"/>
              <a:t>Myself</a:t>
            </a:r>
            <a:endParaRPr lang="en-GB" sz="10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D95F77C-85F7-47AC-B9D4-2FC14DB31A73}"/>
              </a:ext>
            </a:extLst>
          </p:cNvPr>
          <p:cNvSpPr txBox="1"/>
          <p:nvPr/>
        </p:nvSpPr>
        <p:spPr>
          <a:xfrm>
            <a:off x="1385365" y="3126768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Pickup Service</a:t>
            </a:r>
            <a:endParaRPr lang="en-GB" sz="10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E4D2E075-F4FD-4426-806C-BB0F4E7E2F0D}"/>
              </a:ext>
            </a:extLst>
          </p:cNvPr>
          <p:cNvSpPr txBox="1"/>
          <p:nvPr/>
        </p:nvSpPr>
        <p:spPr>
          <a:xfrm>
            <a:off x="1379523" y="2804043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Home Delivery</a:t>
            </a:r>
            <a:endParaRPr lang="en-GB" sz="1000" dirty="0"/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8661BEAC-F45E-4CD8-BDBA-3DCBB38D0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0" y="3118377"/>
            <a:ext cx="252820" cy="3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58811B4C-898A-4B19-81F1-50AED7DCA546}"/>
              </a:ext>
            </a:extLst>
          </p:cNvPr>
          <p:cNvSpPr txBox="1"/>
          <p:nvPr/>
        </p:nvSpPr>
        <p:spPr>
          <a:xfrm>
            <a:off x="4841589" y="1396962"/>
            <a:ext cx="290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Pickup Service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6150" name="Picture 6" descr="Supermarket store interior with goods. Premium Vector">
            <a:extLst>
              <a:ext uri="{FF2B5EF4-FFF2-40B4-BE49-F238E27FC236}">
                <a16:creationId xmlns:a16="http://schemas.microsoft.com/office/drawing/2014/main" id="{013DB828-7BE7-4408-9ECA-E017F9E85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059" y="3922054"/>
            <a:ext cx="2220062" cy="137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BC3B590C-EE4D-4734-9C04-5E6C609901F1}"/>
              </a:ext>
            </a:extLst>
          </p:cNvPr>
          <p:cNvSpPr txBox="1"/>
          <p:nvPr/>
        </p:nvSpPr>
        <p:spPr>
          <a:xfrm>
            <a:off x="5174368" y="1920182"/>
            <a:ext cx="5709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La tua spesa è già pronta. Devi solo ritirarla presso il tuo punto vendita al solo costo di servizio di €1!</a:t>
            </a:r>
          </a:p>
          <a:p>
            <a:r>
              <a:rPr lang="it-IT" dirty="0"/>
              <a:t>Paga </a:t>
            </a:r>
            <a:r>
              <a:rPr lang="it-IT" i="1" dirty="0"/>
              <a:t>online</a:t>
            </a:r>
            <a:r>
              <a:rPr lang="it-IT" dirty="0"/>
              <a:t> oppure in negozio.</a:t>
            </a:r>
            <a:endParaRPr lang="en-GB" dirty="0"/>
          </a:p>
        </p:txBody>
      </p:sp>
      <p:pic>
        <p:nvPicPr>
          <p:cNvPr id="6152" name="Picture 8">
            <a:extLst>
              <a:ext uri="{FF2B5EF4-FFF2-40B4-BE49-F238E27FC236}">
                <a16:creationId xmlns:a16="http://schemas.microsoft.com/office/drawing/2014/main" id="{ABF90CE8-D95A-4723-A319-D45952F21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66224"/>
            <a:ext cx="3735996" cy="373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57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1" name="Gruppo 2060">
            <a:extLst>
              <a:ext uri="{FF2B5EF4-FFF2-40B4-BE49-F238E27FC236}">
                <a16:creationId xmlns:a16="http://schemas.microsoft.com/office/drawing/2014/main" id="{2E3774E7-B5AC-4DCB-AB79-4B00BCE98512}"/>
              </a:ext>
            </a:extLst>
          </p:cNvPr>
          <p:cNvGrpSpPr/>
          <p:nvPr/>
        </p:nvGrpSpPr>
        <p:grpSpPr>
          <a:xfrm>
            <a:off x="692257" y="307802"/>
            <a:ext cx="3392685" cy="6194770"/>
            <a:chOff x="7549096" y="-110949"/>
            <a:chExt cx="3392685" cy="6194770"/>
          </a:xfrm>
        </p:grpSpPr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FBE5A25E-7230-402C-919E-388033C46D3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37C4C309-AE8E-4322-806A-0C4F624B4231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9" name="Gruppo 28">
                  <a:extLst>
                    <a:ext uri="{FF2B5EF4-FFF2-40B4-BE49-F238E27FC236}">
                      <a16:creationId xmlns:a16="http://schemas.microsoft.com/office/drawing/2014/main" id="{DAA5F872-BDBC-49BC-8AFC-58204C80017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30" name="Picture 30">
                    <a:extLst>
                      <a:ext uri="{FF2B5EF4-FFF2-40B4-BE49-F238E27FC236}">
                        <a16:creationId xmlns:a16="http://schemas.microsoft.com/office/drawing/2014/main" id="{0511EBC0-93AA-4801-9B76-C3FAE39B5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1" name="Rettangolo 30">
                    <a:extLst>
                      <a:ext uri="{FF2B5EF4-FFF2-40B4-BE49-F238E27FC236}">
                        <a16:creationId xmlns:a16="http://schemas.microsoft.com/office/drawing/2014/main" id="{38C57601-552B-4333-A9C4-FD424073102E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19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05BFCDC-1384-4D4F-A0A5-B0F51764D8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ttangolo 19">
                  <a:extLst>
                    <a:ext uri="{FF2B5EF4-FFF2-40B4-BE49-F238E27FC236}">
                      <a16:creationId xmlns:a16="http://schemas.microsoft.com/office/drawing/2014/main" id="{DED57124-CBE6-477F-8003-A39C7A1E52C3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056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FBA645AE-15A4-4811-93FD-B3CE1E1A1A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55" name="Rettangolo 2054">
              <a:extLst>
                <a:ext uri="{FF2B5EF4-FFF2-40B4-BE49-F238E27FC236}">
                  <a16:creationId xmlns:a16="http://schemas.microsoft.com/office/drawing/2014/main" id="{E0D15B15-D53A-467D-B9F8-470AB05B06A7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50" name="Picture 2" descr="Communication icons Free Vector">
            <a:extLst>
              <a:ext uri="{FF2B5EF4-FFF2-40B4-BE49-F238E27FC236}">
                <a16:creationId xmlns:a16="http://schemas.microsoft.com/office/drawing/2014/main" id="{AF308BBF-8C7F-426C-8604-4E9E7D8D8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5873" r="49021" b="51278"/>
          <a:stretch/>
        </p:blipFill>
        <p:spPr bwMode="auto">
          <a:xfrm flipH="1">
            <a:off x="1205327" y="1733152"/>
            <a:ext cx="395130" cy="3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25964A-A379-4219-AD7A-0F51BDECD03E}"/>
              </a:ext>
            </a:extLst>
          </p:cNvPr>
          <p:cNvSpPr txBox="1"/>
          <p:nvPr/>
        </p:nvSpPr>
        <p:spPr>
          <a:xfrm>
            <a:off x="1591492" y="1804869"/>
            <a:ext cx="1504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I miei messaggi</a:t>
            </a:r>
            <a:endParaRPr lang="en-GB" sz="11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0C61F8-4614-45E1-AB4C-768227B4127A}"/>
              </a:ext>
            </a:extLst>
          </p:cNvPr>
          <p:cNvSpPr txBox="1"/>
          <p:nvPr/>
        </p:nvSpPr>
        <p:spPr>
          <a:xfrm>
            <a:off x="1231689" y="2300897"/>
            <a:ext cx="2494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Ciao Francesca! Hai 25 prodotti nella tua lista. Cosa vuoi fare?</a:t>
            </a:r>
            <a:endParaRPr lang="en-GB" sz="1200" dirty="0"/>
          </a:p>
        </p:txBody>
      </p:sp>
      <p:pic>
        <p:nvPicPr>
          <p:cNvPr id="5" name="Elemento grafico 4" descr="Smile di Harvey Ball 100%">
            <a:extLst>
              <a:ext uri="{FF2B5EF4-FFF2-40B4-BE49-F238E27FC236}">
                <a16:creationId xmlns:a16="http://schemas.microsoft.com/office/drawing/2014/main" id="{5C46D03A-E94D-47C5-813A-239F056D7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8077" y="2444710"/>
            <a:ext cx="120507" cy="12050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CD30E-AF5D-4B1D-81C3-459EC6048920}"/>
              </a:ext>
            </a:extLst>
          </p:cNvPr>
          <p:cNvSpPr txBox="1"/>
          <p:nvPr/>
        </p:nvSpPr>
        <p:spPr>
          <a:xfrm>
            <a:off x="3288680" y="2163377"/>
            <a:ext cx="7709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17.28</a:t>
            </a:r>
            <a:endParaRPr lang="en-GB" sz="900" dirty="0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55EC41B-D2A7-4C20-AC02-E7C1715F1622}"/>
              </a:ext>
            </a:extLst>
          </p:cNvPr>
          <p:cNvSpPr/>
          <p:nvPr/>
        </p:nvSpPr>
        <p:spPr>
          <a:xfrm>
            <a:off x="1258584" y="280486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8E72D4E-80D5-49FE-AEC4-98D7561E2605}"/>
              </a:ext>
            </a:extLst>
          </p:cNvPr>
          <p:cNvSpPr/>
          <p:nvPr/>
        </p:nvSpPr>
        <p:spPr>
          <a:xfrm>
            <a:off x="1258584" y="313015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FCEDDAD-BBFD-4E60-AC7C-E6826D6CEF40}"/>
              </a:ext>
            </a:extLst>
          </p:cNvPr>
          <p:cNvSpPr/>
          <p:nvPr/>
        </p:nvSpPr>
        <p:spPr>
          <a:xfrm>
            <a:off x="1258584" y="3443295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Elemento grafico 26" descr="Smile di Harvey Ball 100%">
            <a:extLst>
              <a:ext uri="{FF2B5EF4-FFF2-40B4-BE49-F238E27FC236}">
                <a16:creationId xmlns:a16="http://schemas.microsoft.com/office/drawing/2014/main" id="{446167EF-02D8-43A7-B29E-3F5E590D8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2866224"/>
            <a:ext cx="120507" cy="120507"/>
          </a:xfrm>
          <a:prstGeom prst="rect">
            <a:avLst/>
          </a:prstGeom>
        </p:spPr>
      </p:pic>
      <p:pic>
        <p:nvPicPr>
          <p:cNvPr id="28" name="Elemento grafico 27" descr="Smile di Harvey Ball 100%">
            <a:extLst>
              <a:ext uri="{FF2B5EF4-FFF2-40B4-BE49-F238E27FC236}">
                <a16:creationId xmlns:a16="http://schemas.microsoft.com/office/drawing/2014/main" id="{DFD4C218-8C5D-41FB-A6A0-5D0C6786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3191514"/>
            <a:ext cx="120507" cy="120507"/>
          </a:xfrm>
          <a:prstGeom prst="rect">
            <a:avLst/>
          </a:prstGeom>
        </p:spPr>
      </p:pic>
      <p:pic>
        <p:nvPicPr>
          <p:cNvPr id="32" name="Elemento grafico 31" descr="Smile di Harvey Ball 100%">
            <a:extLst>
              <a:ext uri="{FF2B5EF4-FFF2-40B4-BE49-F238E27FC236}">
                <a16:creationId xmlns:a16="http://schemas.microsoft.com/office/drawing/2014/main" id="{0893CBDD-287A-48FE-B5E6-6128A696E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90611" y="3500067"/>
            <a:ext cx="120507" cy="120507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D881B78-C569-4DE1-9657-E76D82FAFDFD}"/>
              </a:ext>
            </a:extLst>
          </p:cNvPr>
          <p:cNvSpPr txBox="1"/>
          <p:nvPr/>
        </p:nvSpPr>
        <p:spPr>
          <a:xfrm>
            <a:off x="1397050" y="3431367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By </a:t>
            </a:r>
            <a:r>
              <a:rPr lang="it-IT" sz="1000" dirty="0" err="1"/>
              <a:t>Myself</a:t>
            </a:r>
            <a:endParaRPr lang="en-GB" sz="10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D95F77C-85F7-47AC-B9D4-2FC14DB31A73}"/>
              </a:ext>
            </a:extLst>
          </p:cNvPr>
          <p:cNvSpPr txBox="1"/>
          <p:nvPr/>
        </p:nvSpPr>
        <p:spPr>
          <a:xfrm>
            <a:off x="1385365" y="3126768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Pickup Service</a:t>
            </a:r>
            <a:endParaRPr lang="en-GB" sz="10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E4D2E075-F4FD-4426-806C-BB0F4E7E2F0D}"/>
              </a:ext>
            </a:extLst>
          </p:cNvPr>
          <p:cNvSpPr txBox="1"/>
          <p:nvPr/>
        </p:nvSpPr>
        <p:spPr>
          <a:xfrm>
            <a:off x="1379523" y="2804043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Home Delivery</a:t>
            </a:r>
            <a:endParaRPr lang="en-GB" sz="1000" dirty="0"/>
          </a:p>
        </p:txBody>
      </p:sp>
      <p:pic>
        <p:nvPicPr>
          <p:cNvPr id="8196" name="Picture 4" descr="Customers of supermarket compositions with choice of products Free Vector">
            <a:extLst>
              <a:ext uri="{FF2B5EF4-FFF2-40B4-BE49-F238E27FC236}">
                <a16:creationId xmlns:a16="http://schemas.microsoft.com/office/drawing/2014/main" id="{FF0B10A4-95D9-43C8-9AF0-175FE1989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 t="3975" r="2577" b="52021"/>
          <a:stretch/>
        </p:blipFill>
        <p:spPr bwMode="auto">
          <a:xfrm>
            <a:off x="1179784" y="3985178"/>
            <a:ext cx="2398580" cy="113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50327FB-1919-4364-BF90-378A61111717}"/>
              </a:ext>
            </a:extLst>
          </p:cNvPr>
          <p:cNvSpPr txBox="1"/>
          <p:nvPr/>
        </p:nvSpPr>
        <p:spPr>
          <a:xfrm>
            <a:off x="5194014" y="1396962"/>
            <a:ext cx="290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i="1" dirty="0">
                <a:solidFill>
                  <a:srgbClr val="A50021"/>
                </a:solidFill>
                <a:latin typeface="+mj-lt"/>
              </a:rPr>
              <a:t>By </a:t>
            </a:r>
            <a:r>
              <a:rPr lang="it-IT" sz="2800" i="1" dirty="0" err="1">
                <a:solidFill>
                  <a:srgbClr val="A50021"/>
                </a:solidFill>
                <a:latin typeface="+mj-lt"/>
              </a:rPr>
              <a:t>Myself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B9B5AFBF-9131-471D-8DB0-079EEE285478}"/>
              </a:ext>
            </a:extLst>
          </p:cNvPr>
          <p:cNvSpPr txBox="1"/>
          <p:nvPr/>
        </p:nvSpPr>
        <p:spPr>
          <a:xfrm>
            <a:off x="5174368" y="1920182"/>
            <a:ext cx="5709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Recati al supermercato utilizzando </a:t>
            </a:r>
            <a:r>
              <a:rPr lang="it-IT" i="1" dirty="0" err="1">
                <a:solidFill>
                  <a:srgbClr val="A50021"/>
                </a:solidFill>
              </a:rPr>
              <a:t>ListEasy</a:t>
            </a:r>
            <a:r>
              <a:rPr lang="it-IT" dirty="0"/>
              <a:t> come una semplice lista. </a:t>
            </a:r>
            <a:endParaRPr lang="en-GB" dirty="0"/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97D87B0B-3059-4F4E-8E17-9FDCF0D7F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0" y="3423177"/>
            <a:ext cx="252820" cy="3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341407BE-303B-495F-865B-F7E159F26B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3" t="5751" r="14217"/>
          <a:stretch/>
        </p:blipFill>
        <p:spPr bwMode="auto">
          <a:xfrm>
            <a:off x="6096000" y="2762562"/>
            <a:ext cx="2863461" cy="37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06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1" name="Gruppo 2060">
            <a:extLst>
              <a:ext uri="{FF2B5EF4-FFF2-40B4-BE49-F238E27FC236}">
                <a16:creationId xmlns:a16="http://schemas.microsoft.com/office/drawing/2014/main" id="{2E3774E7-B5AC-4DCB-AB79-4B00BCE98512}"/>
              </a:ext>
            </a:extLst>
          </p:cNvPr>
          <p:cNvGrpSpPr/>
          <p:nvPr/>
        </p:nvGrpSpPr>
        <p:grpSpPr>
          <a:xfrm>
            <a:off x="692257" y="307802"/>
            <a:ext cx="3392685" cy="6194770"/>
            <a:chOff x="7549096" y="-110949"/>
            <a:chExt cx="3392685" cy="6194770"/>
          </a:xfrm>
        </p:grpSpPr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FBE5A25E-7230-402C-919E-388033C46D30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37C4C309-AE8E-4322-806A-0C4F624B4231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9" name="Gruppo 28">
                  <a:extLst>
                    <a:ext uri="{FF2B5EF4-FFF2-40B4-BE49-F238E27FC236}">
                      <a16:creationId xmlns:a16="http://schemas.microsoft.com/office/drawing/2014/main" id="{DAA5F872-BDBC-49BC-8AFC-58204C80017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30" name="Picture 30">
                    <a:extLst>
                      <a:ext uri="{FF2B5EF4-FFF2-40B4-BE49-F238E27FC236}">
                        <a16:creationId xmlns:a16="http://schemas.microsoft.com/office/drawing/2014/main" id="{0511EBC0-93AA-4801-9B76-C3FAE39B5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1" name="Rettangolo 30">
                    <a:extLst>
                      <a:ext uri="{FF2B5EF4-FFF2-40B4-BE49-F238E27FC236}">
                        <a16:creationId xmlns:a16="http://schemas.microsoft.com/office/drawing/2014/main" id="{38C57601-552B-4333-A9C4-FD424073102E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19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F05BFCDC-1384-4D4F-A0A5-B0F51764D8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ttangolo 19">
                  <a:extLst>
                    <a:ext uri="{FF2B5EF4-FFF2-40B4-BE49-F238E27FC236}">
                      <a16:creationId xmlns:a16="http://schemas.microsoft.com/office/drawing/2014/main" id="{DED57124-CBE6-477F-8003-A39C7A1E52C3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056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FBA645AE-15A4-4811-93FD-B3CE1E1A1A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55" name="Rettangolo 2054">
              <a:extLst>
                <a:ext uri="{FF2B5EF4-FFF2-40B4-BE49-F238E27FC236}">
                  <a16:creationId xmlns:a16="http://schemas.microsoft.com/office/drawing/2014/main" id="{E0D15B15-D53A-467D-B9F8-470AB05B06A7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50" name="Picture 2" descr="Communication icons Free Vector">
            <a:extLst>
              <a:ext uri="{FF2B5EF4-FFF2-40B4-BE49-F238E27FC236}">
                <a16:creationId xmlns:a16="http://schemas.microsoft.com/office/drawing/2014/main" id="{AF308BBF-8C7F-426C-8604-4E9E7D8D8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5873" r="49021" b="51278"/>
          <a:stretch/>
        </p:blipFill>
        <p:spPr bwMode="auto">
          <a:xfrm flipH="1">
            <a:off x="1205327" y="1733152"/>
            <a:ext cx="395130" cy="38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25964A-A379-4219-AD7A-0F51BDECD03E}"/>
              </a:ext>
            </a:extLst>
          </p:cNvPr>
          <p:cNvSpPr txBox="1"/>
          <p:nvPr/>
        </p:nvSpPr>
        <p:spPr>
          <a:xfrm>
            <a:off x="1591492" y="1804869"/>
            <a:ext cx="15046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I miei messaggi</a:t>
            </a:r>
            <a:endParaRPr lang="en-GB" sz="11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F0C61F8-4614-45E1-AB4C-768227B4127A}"/>
              </a:ext>
            </a:extLst>
          </p:cNvPr>
          <p:cNvSpPr txBox="1"/>
          <p:nvPr/>
        </p:nvSpPr>
        <p:spPr>
          <a:xfrm>
            <a:off x="1231689" y="2300897"/>
            <a:ext cx="2494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Ciao Francesca! Hai 25 prodotti nella tua lista. Cosa vuoi fare?</a:t>
            </a:r>
            <a:endParaRPr lang="en-GB" sz="1200" dirty="0"/>
          </a:p>
        </p:txBody>
      </p:sp>
      <p:pic>
        <p:nvPicPr>
          <p:cNvPr id="5" name="Elemento grafico 4" descr="Smile di Harvey Ball 100%">
            <a:extLst>
              <a:ext uri="{FF2B5EF4-FFF2-40B4-BE49-F238E27FC236}">
                <a16:creationId xmlns:a16="http://schemas.microsoft.com/office/drawing/2014/main" id="{5C46D03A-E94D-47C5-813A-239F056D7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8077" y="2444710"/>
            <a:ext cx="120507" cy="12050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CD30E-AF5D-4B1D-81C3-459EC6048920}"/>
              </a:ext>
            </a:extLst>
          </p:cNvPr>
          <p:cNvSpPr txBox="1"/>
          <p:nvPr/>
        </p:nvSpPr>
        <p:spPr>
          <a:xfrm>
            <a:off x="3288680" y="2163377"/>
            <a:ext cx="7709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17.28</a:t>
            </a:r>
            <a:endParaRPr lang="en-GB" sz="900" dirty="0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55EC41B-D2A7-4C20-AC02-E7C1715F1622}"/>
              </a:ext>
            </a:extLst>
          </p:cNvPr>
          <p:cNvSpPr/>
          <p:nvPr/>
        </p:nvSpPr>
        <p:spPr>
          <a:xfrm>
            <a:off x="1258584" y="280486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8E72D4E-80D5-49FE-AEC4-98D7561E2605}"/>
              </a:ext>
            </a:extLst>
          </p:cNvPr>
          <p:cNvSpPr/>
          <p:nvPr/>
        </p:nvSpPr>
        <p:spPr>
          <a:xfrm>
            <a:off x="1258584" y="3130157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FCEDDAD-BBFD-4E60-AC7C-E6826D6CEF40}"/>
              </a:ext>
            </a:extLst>
          </p:cNvPr>
          <p:cNvSpPr/>
          <p:nvPr/>
        </p:nvSpPr>
        <p:spPr>
          <a:xfrm>
            <a:off x="1258584" y="3443295"/>
            <a:ext cx="2246616" cy="243222"/>
          </a:xfrm>
          <a:prstGeom prst="roundRect">
            <a:avLst/>
          </a:prstGeom>
          <a:solidFill>
            <a:srgbClr val="9FB9D4"/>
          </a:solidFill>
          <a:ln>
            <a:solidFill>
              <a:srgbClr val="9E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Elemento grafico 26" descr="Smile di Harvey Ball 100%">
            <a:extLst>
              <a:ext uri="{FF2B5EF4-FFF2-40B4-BE49-F238E27FC236}">
                <a16:creationId xmlns:a16="http://schemas.microsoft.com/office/drawing/2014/main" id="{446167EF-02D8-43A7-B29E-3F5E590D8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2866224"/>
            <a:ext cx="120507" cy="120507"/>
          </a:xfrm>
          <a:prstGeom prst="rect">
            <a:avLst/>
          </a:prstGeom>
        </p:spPr>
      </p:pic>
      <p:pic>
        <p:nvPicPr>
          <p:cNvPr id="28" name="Elemento grafico 27" descr="Smile di Harvey Ball 100%">
            <a:extLst>
              <a:ext uri="{FF2B5EF4-FFF2-40B4-BE49-F238E27FC236}">
                <a16:creationId xmlns:a16="http://schemas.microsoft.com/office/drawing/2014/main" id="{DFD4C218-8C5D-41FB-A6A0-5D0C6786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0477" y="3191514"/>
            <a:ext cx="120507" cy="120507"/>
          </a:xfrm>
          <a:prstGeom prst="rect">
            <a:avLst/>
          </a:prstGeom>
        </p:spPr>
      </p:pic>
      <p:pic>
        <p:nvPicPr>
          <p:cNvPr id="32" name="Elemento grafico 31" descr="Smile di Harvey Ball 100%">
            <a:extLst>
              <a:ext uri="{FF2B5EF4-FFF2-40B4-BE49-F238E27FC236}">
                <a16:creationId xmlns:a16="http://schemas.microsoft.com/office/drawing/2014/main" id="{0893CBDD-287A-48FE-B5E6-6128A696E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90611" y="3500067"/>
            <a:ext cx="120507" cy="120507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D881B78-C569-4DE1-9657-E76D82FAFDFD}"/>
              </a:ext>
            </a:extLst>
          </p:cNvPr>
          <p:cNvSpPr txBox="1"/>
          <p:nvPr/>
        </p:nvSpPr>
        <p:spPr>
          <a:xfrm>
            <a:off x="1397050" y="3431367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By </a:t>
            </a:r>
            <a:r>
              <a:rPr lang="it-IT" sz="1000" dirty="0" err="1"/>
              <a:t>Myself</a:t>
            </a:r>
            <a:endParaRPr lang="en-GB" sz="10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D95F77C-85F7-47AC-B9D4-2FC14DB31A73}"/>
              </a:ext>
            </a:extLst>
          </p:cNvPr>
          <p:cNvSpPr txBox="1"/>
          <p:nvPr/>
        </p:nvSpPr>
        <p:spPr>
          <a:xfrm>
            <a:off x="1385365" y="3126768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Pickup Service</a:t>
            </a:r>
            <a:endParaRPr lang="en-GB" sz="10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E4D2E075-F4FD-4426-806C-BB0F4E7E2F0D}"/>
              </a:ext>
            </a:extLst>
          </p:cNvPr>
          <p:cNvSpPr txBox="1"/>
          <p:nvPr/>
        </p:nvSpPr>
        <p:spPr>
          <a:xfrm>
            <a:off x="1379523" y="2804043"/>
            <a:ext cx="2494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Home Delivery</a:t>
            </a:r>
            <a:endParaRPr lang="en-GB" sz="1000" dirty="0"/>
          </a:p>
        </p:txBody>
      </p:sp>
      <p:pic>
        <p:nvPicPr>
          <p:cNvPr id="8196" name="Picture 4" descr="Customers of supermarket compositions with choice of products Free Vector">
            <a:extLst>
              <a:ext uri="{FF2B5EF4-FFF2-40B4-BE49-F238E27FC236}">
                <a16:creationId xmlns:a16="http://schemas.microsoft.com/office/drawing/2014/main" id="{FF0B10A4-95D9-43C8-9AF0-175FE1989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 t="3975" r="2577" b="52021"/>
          <a:stretch/>
        </p:blipFill>
        <p:spPr bwMode="auto">
          <a:xfrm>
            <a:off x="1179784" y="3985178"/>
            <a:ext cx="2398580" cy="113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50327FB-1919-4364-BF90-378A61111717}"/>
              </a:ext>
            </a:extLst>
          </p:cNvPr>
          <p:cNvSpPr txBox="1"/>
          <p:nvPr/>
        </p:nvSpPr>
        <p:spPr>
          <a:xfrm>
            <a:off x="5194014" y="1396962"/>
            <a:ext cx="290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i="1" dirty="0">
                <a:solidFill>
                  <a:srgbClr val="A50021"/>
                </a:solidFill>
                <a:latin typeface="+mj-lt"/>
              </a:rPr>
              <a:t>By </a:t>
            </a:r>
            <a:r>
              <a:rPr lang="it-IT" sz="2800" i="1" dirty="0" err="1">
                <a:solidFill>
                  <a:srgbClr val="A50021"/>
                </a:solidFill>
                <a:latin typeface="+mj-lt"/>
              </a:rPr>
              <a:t>Myself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B9B5AFBF-9131-471D-8DB0-079EEE285478}"/>
              </a:ext>
            </a:extLst>
          </p:cNvPr>
          <p:cNvSpPr txBox="1"/>
          <p:nvPr/>
        </p:nvSpPr>
        <p:spPr>
          <a:xfrm>
            <a:off x="5174368" y="1920182"/>
            <a:ext cx="5709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Recati al supermercato utilizzando </a:t>
            </a:r>
            <a:r>
              <a:rPr lang="it-IT" i="1" dirty="0" err="1">
                <a:solidFill>
                  <a:srgbClr val="A50021"/>
                </a:solidFill>
              </a:rPr>
              <a:t>ListEasy</a:t>
            </a:r>
            <a:r>
              <a:rPr lang="it-IT" dirty="0"/>
              <a:t> come una semplice lista. </a:t>
            </a:r>
            <a:endParaRPr lang="en-GB" dirty="0"/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97D87B0B-3059-4F4E-8E17-9FDCF0D7F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0" y="3423177"/>
            <a:ext cx="252820" cy="3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341407BE-303B-495F-865B-F7E159F26B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3" t="5751" r="14217"/>
          <a:stretch/>
        </p:blipFill>
        <p:spPr bwMode="auto">
          <a:xfrm>
            <a:off x="6096000" y="2762562"/>
            <a:ext cx="2863461" cy="37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014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73C1AB2-95AB-43D2-AF66-DE84BADB144F}"/>
              </a:ext>
            </a:extLst>
          </p:cNvPr>
          <p:cNvSpPr txBox="1"/>
          <p:nvPr/>
        </p:nvSpPr>
        <p:spPr>
          <a:xfrm>
            <a:off x="-247167" y="956092"/>
            <a:ext cx="678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>
                <a:solidFill>
                  <a:srgbClr val="A50021"/>
                </a:solidFill>
                <a:latin typeface="+mj-lt"/>
              </a:rPr>
              <a:t>Funzionalità Made in </a:t>
            </a:r>
            <a:r>
              <a:rPr lang="it-IT" sz="2800" i="1" dirty="0" err="1">
                <a:solidFill>
                  <a:srgbClr val="A50021"/>
                </a:solidFill>
                <a:latin typeface="+mj-lt"/>
              </a:rPr>
              <a:t>Italy</a:t>
            </a:r>
            <a:r>
              <a:rPr lang="it-IT" sz="2800" i="1" dirty="0">
                <a:solidFill>
                  <a:srgbClr val="A50021"/>
                </a:solidFill>
                <a:latin typeface="+mj-lt"/>
              </a:rPr>
              <a:t> e qualità </a:t>
            </a:r>
            <a:endParaRPr lang="en-GB" sz="2800" i="1" dirty="0">
              <a:solidFill>
                <a:srgbClr val="A50021"/>
              </a:solidFill>
              <a:latin typeface="+mj-lt"/>
            </a:endParaRP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B43FB001-1C8B-46A3-B43B-09F2FFAB23EF}"/>
              </a:ext>
            </a:extLst>
          </p:cNvPr>
          <p:cNvGrpSpPr/>
          <p:nvPr/>
        </p:nvGrpSpPr>
        <p:grpSpPr>
          <a:xfrm>
            <a:off x="6796724" y="129473"/>
            <a:ext cx="3392685" cy="6194770"/>
            <a:chOff x="7549096" y="-110949"/>
            <a:chExt cx="3392685" cy="6194770"/>
          </a:xfrm>
        </p:grpSpPr>
        <p:grpSp>
          <p:nvGrpSpPr>
            <p:cNvPr id="12" name="Gruppo 11">
              <a:extLst>
                <a:ext uri="{FF2B5EF4-FFF2-40B4-BE49-F238E27FC236}">
                  <a16:creationId xmlns:a16="http://schemas.microsoft.com/office/drawing/2014/main" id="{2AFF23B4-CA70-4C08-A827-C7D486E30345}"/>
                </a:ext>
              </a:extLst>
            </p:cNvPr>
            <p:cNvGrpSpPr/>
            <p:nvPr/>
          </p:nvGrpSpPr>
          <p:grpSpPr>
            <a:xfrm>
              <a:off x="7549096" y="-110949"/>
              <a:ext cx="3392685" cy="6194770"/>
              <a:chOff x="1576991" y="307802"/>
              <a:chExt cx="3392685" cy="6194770"/>
            </a:xfrm>
          </p:grpSpPr>
          <p:grpSp>
            <p:nvGrpSpPr>
              <p:cNvPr id="17" name="Gruppo 16">
                <a:extLst>
                  <a:ext uri="{FF2B5EF4-FFF2-40B4-BE49-F238E27FC236}">
                    <a16:creationId xmlns:a16="http://schemas.microsoft.com/office/drawing/2014/main" id="{5BDA7C6E-511F-443D-ABE0-4B79A85627B5}"/>
                  </a:ext>
                </a:extLst>
              </p:cNvPr>
              <p:cNvGrpSpPr/>
              <p:nvPr/>
            </p:nvGrpSpPr>
            <p:grpSpPr>
              <a:xfrm>
                <a:off x="1576991" y="307802"/>
                <a:ext cx="3392685" cy="6194770"/>
                <a:chOff x="2173607" y="0"/>
                <a:chExt cx="3392685" cy="6194770"/>
              </a:xfrm>
            </p:grpSpPr>
            <p:grpSp>
              <p:nvGrpSpPr>
                <p:cNvPr id="20" name="Gruppo 19">
                  <a:extLst>
                    <a:ext uri="{FF2B5EF4-FFF2-40B4-BE49-F238E27FC236}">
                      <a16:creationId xmlns:a16="http://schemas.microsoft.com/office/drawing/2014/main" id="{C3950288-1DBE-48DC-BFC9-C39BC4F253B8}"/>
                    </a:ext>
                  </a:extLst>
                </p:cNvPr>
                <p:cNvGrpSpPr/>
                <p:nvPr/>
              </p:nvGrpSpPr>
              <p:grpSpPr>
                <a:xfrm>
                  <a:off x="2173607" y="0"/>
                  <a:ext cx="3392685" cy="6194770"/>
                  <a:chOff x="4552249" y="722905"/>
                  <a:chExt cx="3392685" cy="6194770"/>
                </a:xfrm>
              </p:grpSpPr>
              <p:pic>
                <p:nvPicPr>
                  <p:cNvPr id="23" name="Picture 30">
                    <a:extLst>
                      <a:ext uri="{FF2B5EF4-FFF2-40B4-BE49-F238E27FC236}">
                        <a16:creationId xmlns:a16="http://schemas.microsoft.com/office/drawing/2014/main" id="{CD70DB46-36F0-439C-92B6-3708F2ED54C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381" t="9391" r="49274" b="11463"/>
                  <a:stretch/>
                </p:blipFill>
                <p:spPr bwMode="auto">
                  <a:xfrm>
                    <a:off x="4552249" y="722905"/>
                    <a:ext cx="3392685" cy="61947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24" name="Rettangolo 23">
                    <a:extLst>
                      <a:ext uri="{FF2B5EF4-FFF2-40B4-BE49-F238E27FC236}">
                        <a16:creationId xmlns:a16="http://schemas.microsoft.com/office/drawing/2014/main" id="{4D49A743-CFA0-4146-B613-F595B0227EFD}"/>
                      </a:ext>
                    </a:extLst>
                  </p:cNvPr>
                  <p:cNvSpPr/>
                  <p:nvPr/>
                </p:nvSpPr>
                <p:spPr>
                  <a:xfrm>
                    <a:off x="4938453" y="1652331"/>
                    <a:ext cx="2585606" cy="448276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pic>
              <p:nvPicPr>
                <p:cNvPr id="21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C35CF731-1F82-4E18-81BC-EB9A174C193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2474260" y="873966"/>
                  <a:ext cx="2779058" cy="462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Rettangolo 21">
                  <a:extLst>
                    <a:ext uri="{FF2B5EF4-FFF2-40B4-BE49-F238E27FC236}">
                      <a16:creationId xmlns:a16="http://schemas.microsoft.com/office/drawing/2014/main" id="{571EEAA0-BA7F-4EA6-8E74-5AA681FA8369}"/>
                    </a:ext>
                  </a:extLst>
                </p:cNvPr>
                <p:cNvSpPr/>
                <p:nvPr/>
              </p:nvSpPr>
              <p:spPr>
                <a:xfrm>
                  <a:off x="2553671" y="1332735"/>
                  <a:ext cx="2604668" cy="38487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19" name="Picture 8" descr="Set di icone vettoriali di ingegneria e produzione Vettore Premium">
                <a:extLst>
                  <a:ext uri="{FF2B5EF4-FFF2-40B4-BE49-F238E27FC236}">
                    <a16:creationId xmlns:a16="http://schemas.microsoft.com/office/drawing/2014/main" id="{4EC10E42-EE42-4050-9DC4-100BBD1BEC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255" t="51711" r="27147" b="28192"/>
              <a:stretch/>
            </p:blipFill>
            <p:spPr bwMode="auto">
              <a:xfrm>
                <a:off x="4084803" y="1700894"/>
                <a:ext cx="448316" cy="387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C726C563-CAB2-4147-B6D1-3F1A2A520AFB}"/>
                </a:ext>
              </a:extLst>
            </p:cNvPr>
            <p:cNvSpPr/>
            <p:nvPr/>
          </p:nvSpPr>
          <p:spPr>
            <a:xfrm>
              <a:off x="10038499" y="1314401"/>
              <a:ext cx="466725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" name="Immagine 1">
            <a:extLst>
              <a:ext uri="{FF2B5EF4-FFF2-40B4-BE49-F238E27FC236}">
                <a16:creationId xmlns:a16="http://schemas.microsoft.com/office/drawing/2014/main" id="{24E86DC2-D4FB-48D1-B66A-5AE8736B0A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65" t="49236" r="63016" b="35973"/>
          <a:stretch/>
        </p:blipFill>
        <p:spPr>
          <a:xfrm>
            <a:off x="7399867" y="1486814"/>
            <a:ext cx="837704" cy="61208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102247F3-EBE8-4E5C-BFA8-BD86EE6F12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812" t="72247" r="63016" b="19966"/>
          <a:stretch/>
        </p:blipFill>
        <p:spPr>
          <a:xfrm>
            <a:off x="7208841" y="2043640"/>
            <a:ext cx="1004490" cy="32225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164CD95-2F7F-4280-9BEA-D4A81EB369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055" t="73179" r="48307" b="19599"/>
          <a:stretch/>
        </p:blipFill>
        <p:spPr>
          <a:xfrm>
            <a:off x="7184602" y="2981221"/>
            <a:ext cx="1052970" cy="316642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FD46A57C-2665-4150-B905-E2E4AD33F5C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055" t="51013" r="48621" b="35255"/>
          <a:stretch/>
        </p:blipFill>
        <p:spPr>
          <a:xfrm>
            <a:off x="7184602" y="2380444"/>
            <a:ext cx="1028730" cy="602001"/>
          </a:xfrm>
          <a:prstGeom prst="rect">
            <a:avLst/>
          </a:prstGeom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6AB7B6E4-F477-4B05-AE43-099E89484E08}"/>
              </a:ext>
            </a:extLst>
          </p:cNvPr>
          <p:cNvGrpSpPr/>
          <p:nvPr/>
        </p:nvGrpSpPr>
        <p:grpSpPr>
          <a:xfrm>
            <a:off x="7191907" y="3255528"/>
            <a:ext cx="1147759" cy="1003202"/>
            <a:chOff x="2881902" y="3576446"/>
            <a:chExt cx="1744066" cy="1504294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D28D637F-009F-402B-A5F1-CC163D8D1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3787" t="50195" r="1945" b="34882"/>
            <a:stretch/>
          </p:blipFill>
          <p:spPr>
            <a:xfrm>
              <a:off x="2881902" y="3576446"/>
              <a:ext cx="1739611" cy="1023409"/>
            </a:xfrm>
            <a:prstGeom prst="rect">
              <a:avLst/>
            </a:prstGeom>
          </p:spPr>
        </p:pic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0D01422B-A963-4E0A-B56E-9B4518F8D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3787" t="72686" r="1945" b="19684"/>
            <a:stretch/>
          </p:blipFill>
          <p:spPr>
            <a:xfrm>
              <a:off x="2886357" y="4557520"/>
              <a:ext cx="1739611" cy="523220"/>
            </a:xfrm>
            <a:prstGeom prst="rect">
              <a:avLst/>
            </a:prstGeom>
          </p:spPr>
        </p:pic>
      </p:grpSp>
      <p:pic>
        <p:nvPicPr>
          <p:cNvPr id="27" name="Immagine 26">
            <a:extLst>
              <a:ext uri="{FF2B5EF4-FFF2-40B4-BE49-F238E27FC236}">
                <a16:creationId xmlns:a16="http://schemas.microsoft.com/office/drawing/2014/main" id="{D1217084-2035-4061-A9B0-B51ACC9E71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0518" t="49174" r="17407" b="36813"/>
          <a:stretch/>
        </p:blipFill>
        <p:spPr>
          <a:xfrm>
            <a:off x="7399867" y="4298597"/>
            <a:ext cx="1041254" cy="677841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07F7D5B2-0080-4332-A34F-065AC97185E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9028" t="71137" r="16917" b="21849"/>
          <a:stretch/>
        </p:blipFill>
        <p:spPr>
          <a:xfrm>
            <a:off x="7266214" y="4950150"/>
            <a:ext cx="1211954" cy="339287"/>
          </a:xfrm>
          <a:prstGeom prst="rect">
            <a:avLst/>
          </a:prstGeom>
        </p:spPr>
      </p:pic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569AD88-C421-4E6A-9F8A-74E5A4C99554}"/>
              </a:ext>
            </a:extLst>
          </p:cNvPr>
          <p:cNvSpPr txBox="1"/>
          <p:nvPr/>
        </p:nvSpPr>
        <p:spPr>
          <a:xfrm>
            <a:off x="8386175" y="4298597"/>
            <a:ext cx="145275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900" b="1" i="0" cap="all" dirty="0">
                <a:solidFill>
                  <a:srgbClr val="1B3D79"/>
                </a:solidFill>
                <a:effectLst/>
                <a:latin typeface="Open Sans" panose="020B0606030504020204" pitchFamily="34" charset="0"/>
              </a:rPr>
              <a:t>PARMAREGGIO</a:t>
            </a:r>
          </a:p>
          <a:p>
            <a:pPr algn="l" fontAlgn="base"/>
            <a:r>
              <a:rPr lang="it-IT" sz="700" b="1" i="0" dirty="0" err="1">
                <a:solidFill>
                  <a:srgbClr val="0F3369"/>
                </a:solidFill>
                <a:effectLst/>
                <a:latin typeface="Open Sans" panose="020B0606030504020204" pitchFamily="34" charset="0"/>
              </a:rPr>
              <a:t>Parmareggio</a:t>
            </a:r>
            <a:r>
              <a:rPr lang="it-IT" sz="700" b="1" i="0" dirty="0">
                <a:solidFill>
                  <a:srgbClr val="0F3369"/>
                </a:solidFill>
                <a:effectLst/>
                <a:latin typeface="Open Sans" panose="020B0606030504020204" pitchFamily="34" charset="0"/>
              </a:rPr>
              <a:t> Parmigiano Reggiano DOP Grattugiato 30 Mesi 60 g</a:t>
            </a:r>
          </a:p>
        </p:txBody>
      </p:sp>
      <p:sp>
        <p:nvSpPr>
          <p:cNvPr id="36" name="Rectangle 1">
            <a:extLst>
              <a:ext uri="{FF2B5EF4-FFF2-40B4-BE49-F238E27FC236}">
                <a16:creationId xmlns:a16="http://schemas.microsoft.com/office/drawing/2014/main" id="{45FA5B6E-CE5C-4509-A7B8-F0E4C330E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5954" y="3316332"/>
            <a:ext cx="850173" cy="87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3174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>
                <a:ln>
                  <a:noFill/>
                </a:ln>
                <a:solidFill>
                  <a:srgbClr val="1B3D79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DASH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700" b="1" i="0" u="none" strike="noStrike" cap="none" normalizeH="0" baseline="0" dirty="0">
                <a:ln>
                  <a:noFill/>
                </a:ln>
                <a:solidFill>
                  <a:srgbClr val="0F3369"/>
                </a:solidFill>
                <a:effectLst/>
              </a:rPr>
              <a:t>Dash Simply </a:t>
            </a:r>
            <a:r>
              <a:rPr kumimoji="0" lang="en-US" altLang="en-US" sz="700" b="1" i="0" u="none" strike="noStrike" cap="none" normalizeH="0" baseline="0" dirty="0" err="1">
                <a:ln>
                  <a:noFill/>
                </a:ln>
                <a:solidFill>
                  <a:srgbClr val="0F3369"/>
                </a:solidFill>
                <a:effectLst/>
              </a:rPr>
              <a:t>Detersivo</a:t>
            </a:r>
            <a:r>
              <a:rPr kumimoji="0" lang="en-US" altLang="en-US" sz="700" b="1" i="0" u="none" strike="noStrike" cap="none" normalizeH="0" baseline="0" dirty="0">
                <a:ln>
                  <a:noFill/>
                </a:ln>
                <a:solidFill>
                  <a:srgbClr val="0F3369"/>
                </a:solidFill>
                <a:effectLst/>
              </a:rPr>
              <a:t> </a:t>
            </a:r>
            <a:r>
              <a:rPr kumimoji="0" lang="en-US" altLang="en-US" sz="700" b="1" i="0" u="none" strike="noStrike" cap="none" normalizeH="0" baseline="0" dirty="0" err="1">
                <a:ln>
                  <a:noFill/>
                </a:ln>
                <a:solidFill>
                  <a:srgbClr val="0F3369"/>
                </a:solidFill>
                <a:effectLst/>
              </a:rPr>
              <a:t>Liquido</a:t>
            </a:r>
            <a:r>
              <a:rPr kumimoji="0" lang="en-US" altLang="en-US" sz="700" b="1" i="0" u="none" strike="noStrike" cap="none" normalizeH="0" baseline="0" dirty="0">
                <a:ln>
                  <a:noFill/>
                </a:ln>
                <a:solidFill>
                  <a:srgbClr val="0F3369"/>
                </a:solidFill>
                <a:effectLst/>
              </a:rPr>
              <a:t> </a:t>
            </a:r>
            <a:r>
              <a:rPr kumimoji="0" lang="en-US" altLang="en-US" sz="700" b="1" i="0" u="none" strike="noStrike" cap="none" normalizeH="0" baseline="0" dirty="0" err="1">
                <a:ln>
                  <a:noFill/>
                </a:ln>
                <a:solidFill>
                  <a:srgbClr val="0F3369"/>
                </a:solidFill>
                <a:effectLst/>
              </a:rPr>
              <a:t>Lavatrice</a:t>
            </a:r>
            <a:r>
              <a:rPr kumimoji="0" lang="en-US" altLang="en-US" sz="700" b="1" i="0" u="none" strike="noStrike" cap="none" normalizeH="0" baseline="0" dirty="0">
                <a:ln>
                  <a:noFill/>
                </a:ln>
                <a:solidFill>
                  <a:srgbClr val="0F3369"/>
                </a:solidFill>
                <a:effectLst/>
              </a:rPr>
              <a:t> Fresco </a:t>
            </a:r>
            <a:r>
              <a:rPr kumimoji="0" lang="en-US" altLang="en-US" sz="700" b="1" i="0" u="none" strike="noStrike" cap="none" normalizeH="0" baseline="0" dirty="0" err="1">
                <a:ln>
                  <a:noFill/>
                </a:ln>
                <a:solidFill>
                  <a:srgbClr val="0F3369"/>
                </a:solidFill>
                <a:effectLst/>
              </a:rPr>
              <a:t>Intenso</a:t>
            </a:r>
            <a:r>
              <a:rPr kumimoji="0" lang="en-US" altLang="en-US" sz="700" b="1" i="0" u="none" strike="noStrike" cap="none" normalizeH="0" baseline="0" dirty="0">
                <a:ln>
                  <a:noFill/>
                </a:ln>
                <a:solidFill>
                  <a:srgbClr val="0F3369"/>
                </a:solidFill>
                <a:effectLst/>
              </a:rPr>
              <a:t> 27 </a:t>
            </a:r>
            <a:r>
              <a:rPr kumimoji="0" lang="en-US" altLang="en-US" sz="700" b="1" i="0" u="none" strike="noStrike" cap="none" normalizeH="0" baseline="0" dirty="0" err="1">
                <a:ln>
                  <a:noFill/>
                </a:ln>
                <a:solidFill>
                  <a:srgbClr val="0F3369"/>
                </a:solidFill>
                <a:effectLst/>
              </a:rPr>
              <a:t>Lavaggi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6F1FF9F1-648E-4B5A-A18C-B54AB8460ADE}"/>
              </a:ext>
            </a:extLst>
          </p:cNvPr>
          <p:cNvSpPr txBox="1"/>
          <p:nvPr/>
        </p:nvSpPr>
        <p:spPr>
          <a:xfrm>
            <a:off x="8336734" y="2364309"/>
            <a:ext cx="1444298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900" b="1" i="0" cap="all" dirty="0">
                <a:solidFill>
                  <a:srgbClr val="1B3D79"/>
                </a:solidFill>
                <a:effectLst/>
                <a:latin typeface="Open Sans" panose="020B0606030504020204" pitchFamily="34" charset="0"/>
              </a:rPr>
              <a:t>BARILLA</a:t>
            </a:r>
          </a:p>
          <a:p>
            <a:pPr algn="l" fontAlgn="base"/>
            <a:r>
              <a:rPr lang="it-IT" sz="700" b="1" i="0" dirty="0">
                <a:solidFill>
                  <a:srgbClr val="0F3369"/>
                </a:solidFill>
                <a:effectLst/>
                <a:latin typeface="Open Sans" panose="020B0606030504020204" pitchFamily="34" charset="0"/>
              </a:rPr>
              <a:t>Barilla Pesto alla genovese senza aglio 190g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1B1853E-330C-406B-A67B-BEBC6A6587AC}"/>
              </a:ext>
            </a:extLst>
          </p:cNvPr>
          <p:cNvSpPr txBox="1"/>
          <p:nvPr/>
        </p:nvSpPr>
        <p:spPr>
          <a:xfrm>
            <a:off x="8336734" y="1537889"/>
            <a:ext cx="1444299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900" b="1" i="0" cap="all" dirty="0">
                <a:solidFill>
                  <a:srgbClr val="1B3D79"/>
                </a:solidFill>
                <a:effectLst/>
                <a:latin typeface="Open Sans" panose="020B0606030504020204" pitchFamily="34" charset="0"/>
              </a:rPr>
              <a:t>PONTI</a:t>
            </a:r>
          </a:p>
          <a:p>
            <a:pPr algn="l" fontAlgn="base"/>
            <a:r>
              <a:rPr lang="it-IT" sz="700" b="1" i="0" dirty="0">
                <a:solidFill>
                  <a:srgbClr val="0F3369"/>
                </a:solidFill>
                <a:effectLst/>
                <a:latin typeface="Open Sans" panose="020B0606030504020204" pitchFamily="34" charset="0"/>
              </a:rPr>
              <a:t>Ponti Aceto Balsamico di Modena IGP 500 ml</a:t>
            </a:r>
          </a:p>
        </p:txBody>
      </p: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76A2DB1B-1D6A-464F-BDED-42011DE87D2E}"/>
              </a:ext>
            </a:extLst>
          </p:cNvPr>
          <p:cNvCxnSpPr/>
          <p:nvPr/>
        </p:nvCxnSpPr>
        <p:spPr>
          <a:xfrm>
            <a:off x="7176364" y="2364309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id="{DD3A2C6E-0728-4C80-AD9E-DF7A238480C2}"/>
              </a:ext>
            </a:extLst>
          </p:cNvPr>
          <p:cNvCxnSpPr/>
          <p:nvPr/>
        </p:nvCxnSpPr>
        <p:spPr>
          <a:xfrm>
            <a:off x="7167897" y="3278712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id="{18A46F89-BBFE-43DB-9F30-CBCFE3A65E63}"/>
              </a:ext>
            </a:extLst>
          </p:cNvPr>
          <p:cNvCxnSpPr/>
          <p:nvPr/>
        </p:nvCxnSpPr>
        <p:spPr>
          <a:xfrm>
            <a:off x="7167893" y="4235444"/>
            <a:ext cx="260466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10" descr="Alimenti IGP e DOP: la Commissione approva tre nuovi prodotti ...">
            <a:extLst>
              <a:ext uri="{FF2B5EF4-FFF2-40B4-BE49-F238E27FC236}">
                <a16:creationId xmlns:a16="http://schemas.microsoft.com/office/drawing/2014/main" id="{ECDE06D7-6151-445D-8C1D-69BEDDF04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88369" y="2018187"/>
            <a:ext cx="324617" cy="32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dop-logo | Salumificio Pavoncelli E. e Figli S.p.a.">
            <a:extLst>
              <a:ext uri="{FF2B5EF4-FFF2-40B4-BE49-F238E27FC236}">
                <a16:creationId xmlns:a16="http://schemas.microsoft.com/office/drawing/2014/main" id="{11EABDAF-4C0B-49A2-A16A-9D7ABF4C2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695" y="4947998"/>
            <a:ext cx="320765" cy="3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olumbus Day Is A Controversial Holiday - Bandiera Italiana Tonda ...">
            <a:extLst>
              <a:ext uri="{FF2B5EF4-FFF2-40B4-BE49-F238E27FC236}">
                <a16:creationId xmlns:a16="http://schemas.microsoft.com/office/drawing/2014/main" id="{ADBBB941-A3A6-44B9-B675-17A490F52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672" y="2968754"/>
            <a:ext cx="284849" cy="28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olumbus Day Is A Controversial Holiday - Bandiera Italiana Tonda ...">
            <a:extLst>
              <a:ext uri="{FF2B5EF4-FFF2-40B4-BE49-F238E27FC236}">
                <a16:creationId xmlns:a16="http://schemas.microsoft.com/office/drawing/2014/main" id="{6CC29822-F3DA-4E90-B22B-467E323F9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9280" y="2045984"/>
            <a:ext cx="284849" cy="28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olumbus Day Is A Controversial Holiday - Bandiera Italiana Tonda ...">
            <a:extLst>
              <a:ext uri="{FF2B5EF4-FFF2-40B4-BE49-F238E27FC236}">
                <a16:creationId xmlns:a16="http://schemas.microsoft.com/office/drawing/2014/main" id="{118F57EA-604F-4D3C-9D56-9C10050E7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549" y="4978976"/>
            <a:ext cx="284849" cy="28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ttangolo 46">
            <a:extLst>
              <a:ext uri="{FF2B5EF4-FFF2-40B4-BE49-F238E27FC236}">
                <a16:creationId xmlns:a16="http://schemas.microsoft.com/office/drawing/2014/main" id="{5746644D-9B59-4EAD-8F09-C55B326FC212}"/>
              </a:ext>
            </a:extLst>
          </p:cNvPr>
          <p:cNvSpPr/>
          <p:nvPr/>
        </p:nvSpPr>
        <p:spPr>
          <a:xfrm>
            <a:off x="8287851" y="4941762"/>
            <a:ext cx="270933" cy="32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664A287B-86E2-41AC-9ED0-B536C5FACA1A}"/>
              </a:ext>
            </a:extLst>
          </p:cNvPr>
          <p:cNvSpPr txBox="1"/>
          <p:nvPr/>
        </p:nvSpPr>
        <p:spPr>
          <a:xfrm>
            <a:off x="551145" y="1491426"/>
            <a:ext cx="5709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Per supportare le eccellenze italiane, </a:t>
            </a:r>
            <a:r>
              <a:rPr lang="it-IT" dirty="0" err="1">
                <a:solidFill>
                  <a:srgbClr val="A50021"/>
                </a:solidFill>
              </a:rPr>
              <a:t>ListEasy</a:t>
            </a:r>
            <a:r>
              <a:rPr lang="it-IT" dirty="0"/>
              <a:t> indica affianco ai prodotti da inserire nella tua lista, una bandierina italiana quando essi sono </a:t>
            </a:r>
            <a:r>
              <a:rPr lang="it-IT" i="1" dirty="0"/>
              <a:t>Made in </a:t>
            </a:r>
            <a:r>
              <a:rPr lang="it-IT" i="1" dirty="0" err="1"/>
              <a:t>Italy</a:t>
            </a:r>
            <a:r>
              <a:rPr lang="it-IT" dirty="0"/>
              <a:t>.</a:t>
            </a:r>
          </a:p>
          <a:p>
            <a:r>
              <a:rPr lang="it-IT" dirty="0"/>
              <a:t>Troverai invece rappresentati i bollini DOP e IGP qualora tu stia visualizzando prodotti che presentano questi marchi.</a:t>
            </a:r>
          </a:p>
          <a:p>
            <a:endParaRPr lang="it-IT" dirty="0"/>
          </a:p>
          <a:p>
            <a:r>
              <a:rPr lang="it-IT" dirty="0"/>
              <a:t>E per quanto riguarda la </a:t>
            </a:r>
            <a:r>
              <a:rPr lang="it-IT" i="1" dirty="0" err="1"/>
              <a:t>Nutriscore</a:t>
            </a:r>
            <a:r>
              <a:rPr lang="it-IT" i="1" dirty="0"/>
              <a:t> e </a:t>
            </a:r>
            <a:r>
              <a:rPr lang="it-IT" dirty="0"/>
              <a:t>la </a:t>
            </a:r>
            <a:r>
              <a:rPr lang="it-IT" i="1" dirty="0"/>
              <a:t>Blockchain?</a:t>
            </a:r>
          </a:p>
        </p:txBody>
      </p:sp>
      <p:pic>
        <p:nvPicPr>
          <p:cNvPr id="59" name="Immagine 58">
            <a:extLst>
              <a:ext uri="{FF2B5EF4-FFF2-40B4-BE49-F238E27FC236}">
                <a16:creationId xmlns:a16="http://schemas.microsoft.com/office/drawing/2014/main" id="{43254890-4C12-4C0C-ACED-75182B35952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2003" t="70714" r="46617" b="23670"/>
          <a:stretch/>
        </p:blipFill>
        <p:spPr>
          <a:xfrm>
            <a:off x="7575789" y="2162428"/>
            <a:ext cx="703963" cy="195431"/>
          </a:xfrm>
          <a:prstGeom prst="rect">
            <a:avLst/>
          </a:prstGeom>
        </p:spPr>
      </p:pic>
      <p:pic>
        <p:nvPicPr>
          <p:cNvPr id="60" name="Immagine 59">
            <a:extLst>
              <a:ext uri="{FF2B5EF4-FFF2-40B4-BE49-F238E27FC236}">
                <a16:creationId xmlns:a16="http://schemas.microsoft.com/office/drawing/2014/main" id="{E83240FB-BD25-42CA-B0A2-FF0014C75BB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2003" t="70714" r="46617" b="23670"/>
          <a:stretch/>
        </p:blipFill>
        <p:spPr>
          <a:xfrm>
            <a:off x="7575789" y="3076688"/>
            <a:ext cx="703963" cy="195431"/>
          </a:xfrm>
          <a:prstGeom prst="rect">
            <a:avLst/>
          </a:prstGeom>
        </p:spPr>
      </p:pic>
      <p:pic>
        <p:nvPicPr>
          <p:cNvPr id="61" name="Immagine 60">
            <a:extLst>
              <a:ext uri="{FF2B5EF4-FFF2-40B4-BE49-F238E27FC236}">
                <a16:creationId xmlns:a16="http://schemas.microsoft.com/office/drawing/2014/main" id="{459547FC-EFE5-4BC5-ADCE-D91C77A31C2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2003" t="70714" r="46617" b="23670"/>
          <a:stretch/>
        </p:blipFill>
        <p:spPr>
          <a:xfrm>
            <a:off x="7601565" y="4027199"/>
            <a:ext cx="703963" cy="195431"/>
          </a:xfrm>
          <a:prstGeom prst="rect">
            <a:avLst/>
          </a:prstGeom>
        </p:spPr>
      </p:pic>
      <p:pic>
        <p:nvPicPr>
          <p:cNvPr id="62" name="Immagine 61">
            <a:extLst>
              <a:ext uri="{FF2B5EF4-FFF2-40B4-BE49-F238E27FC236}">
                <a16:creationId xmlns:a16="http://schemas.microsoft.com/office/drawing/2014/main" id="{E94BA1D6-0027-43CA-9DE1-2572C862DDA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2003" t="70714" r="46617" b="23670"/>
          <a:stretch/>
        </p:blipFill>
        <p:spPr>
          <a:xfrm>
            <a:off x="7632771" y="5086856"/>
            <a:ext cx="703963" cy="195431"/>
          </a:xfrm>
          <a:prstGeom prst="rect">
            <a:avLst/>
          </a:prstGeom>
        </p:spPr>
      </p:pic>
      <p:pic>
        <p:nvPicPr>
          <p:cNvPr id="63" name="Picture 10" descr="Alimenti IGP e DOP: la Commissione approva tre nuovi prodotti ...">
            <a:extLst>
              <a:ext uri="{FF2B5EF4-FFF2-40B4-BE49-F238E27FC236}">
                <a16:creationId xmlns:a16="http://schemas.microsoft.com/office/drawing/2014/main" id="{9B66E9D7-7CF8-4189-8E44-3C316F974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145" y="3875592"/>
            <a:ext cx="1382379" cy="138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dop-logo | Salumificio Pavoncelli E. e Figli S.p.a.">
            <a:extLst>
              <a:ext uri="{FF2B5EF4-FFF2-40B4-BE49-F238E27FC236}">
                <a16:creationId xmlns:a16="http://schemas.microsoft.com/office/drawing/2014/main" id="{ACEA2BE7-3D2F-4FE8-A3CE-D005C4E4A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26" y="3902734"/>
            <a:ext cx="1365975" cy="1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3" descr="Columbus Day Is A Controversial Holiday - Bandiera Italiana Tonda ...">
            <a:extLst>
              <a:ext uri="{FF2B5EF4-FFF2-40B4-BE49-F238E27FC236}">
                <a16:creationId xmlns:a16="http://schemas.microsoft.com/office/drawing/2014/main" id="{EDFD5567-D91C-4ADC-8E6C-CEB22B6BC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602" y="3887545"/>
            <a:ext cx="1365975" cy="135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Nutri-score - Wikipedia">
            <a:extLst>
              <a:ext uri="{FF2B5EF4-FFF2-40B4-BE49-F238E27FC236}">
                <a16:creationId xmlns:a16="http://schemas.microsoft.com/office/drawing/2014/main" id="{E9C6A73F-DBE8-4BAF-AE44-AE050C58A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77" y="5541663"/>
            <a:ext cx="1923228" cy="107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QR code - Wikipedia">
            <a:extLst>
              <a:ext uri="{FF2B5EF4-FFF2-40B4-BE49-F238E27FC236}">
                <a16:creationId xmlns:a16="http://schemas.microsoft.com/office/drawing/2014/main" id="{CE8FBEDD-8FF0-4135-BCA3-0EC0CB0CE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188" y="5397179"/>
            <a:ext cx="1365975" cy="1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830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B53777E2-A46C-4476-9CD6-40F00011E80A}"/>
              </a:ext>
            </a:extLst>
          </p:cNvPr>
          <p:cNvSpPr/>
          <p:nvPr/>
        </p:nvSpPr>
        <p:spPr>
          <a:xfrm>
            <a:off x="5029200" y="-177800"/>
            <a:ext cx="5956299" cy="74676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91CDED9C-177E-4A4A-9663-17B511A33799}"/>
              </a:ext>
            </a:extLst>
          </p:cNvPr>
          <p:cNvSpPr txBox="1"/>
          <p:nvPr/>
        </p:nvSpPr>
        <p:spPr>
          <a:xfrm>
            <a:off x="-856767" y="934015"/>
            <a:ext cx="6788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A50021"/>
                </a:solidFill>
                <a:latin typeface="+mj-lt"/>
              </a:rPr>
              <a:t>L E  4 A  D E L </a:t>
            </a:r>
          </a:p>
          <a:p>
            <a:pPr algn="ctr"/>
            <a:r>
              <a:rPr lang="it-IT" sz="2400" dirty="0">
                <a:solidFill>
                  <a:srgbClr val="A50021"/>
                </a:solidFill>
                <a:latin typeface="+mj-lt"/>
              </a:rPr>
              <a:t> M A D E  I N  I T A L Y</a:t>
            </a:r>
            <a:endParaRPr lang="en-GB" sz="2400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53" name="Immagine 52" descr="Immagine che contiene fotografia, diverso, cibo, tavolo&#10;&#10;Descrizione generata automaticamente">
            <a:extLst>
              <a:ext uri="{FF2B5EF4-FFF2-40B4-BE49-F238E27FC236}">
                <a16:creationId xmlns:a16="http://schemas.microsoft.com/office/drawing/2014/main" id="{7F0749C4-4994-485E-9450-24EF4F3E2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31" y="2219471"/>
            <a:ext cx="3821090" cy="3316528"/>
          </a:xfrm>
          <a:prstGeom prst="rect">
            <a:avLst/>
          </a:prstGeom>
        </p:spPr>
      </p:pic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A6A79F8C-B4CF-4F7F-8962-FAB81CFA520D}"/>
              </a:ext>
            </a:extLst>
          </p:cNvPr>
          <p:cNvSpPr txBox="1"/>
          <p:nvPr/>
        </p:nvSpPr>
        <p:spPr>
          <a:xfrm>
            <a:off x="5226301" y="1050174"/>
            <a:ext cx="54556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In base ai </a:t>
            </a:r>
            <a:r>
              <a:rPr lang="it-IT" b="1" dirty="0">
                <a:solidFill>
                  <a:srgbClr val="A50021"/>
                </a:solidFill>
              </a:rPr>
              <a:t>Regolamenti della Comunità Europea </a:t>
            </a:r>
            <a:r>
              <a:rPr lang="it-IT" dirty="0"/>
              <a:t>n. 450/2008 e </a:t>
            </a:r>
            <a:r>
              <a:rPr lang="en-GB" dirty="0"/>
              <a:t>n. 952/2013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it-IT" dirty="0"/>
              <a:t>ottiene</a:t>
            </a:r>
            <a:r>
              <a:rPr lang="en-GB" dirty="0"/>
              <a:t>: </a:t>
            </a:r>
          </a:p>
          <a:p>
            <a:endParaRPr lang="en-GB" dirty="0"/>
          </a:p>
          <a:p>
            <a:pPr marL="285750" indent="-285750">
              <a:buClr>
                <a:srgbClr val="A50021"/>
              </a:buClr>
              <a:buFont typeface="Calibri" panose="020F0502020204030204" pitchFamily="34" charset="0"/>
              <a:buChar char="‐"/>
            </a:pPr>
            <a:r>
              <a:rPr lang="it-IT" dirty="0"/>
              <a:t>se il prodotto è stato interamente</a:t>
            </a:r>
            <a:r>
              <a:rPr lang="it-IT" b="1" dirty="0"/>
              <a:t> </a:t>
            </a:r>
            <a:r>
              <a:rPr lang="it-IT" b="1" dirty="0">
                <a:solidFill>
                  <a:srgbClr val="A50021"/>
                </a:solidFill>
              </a:rPr>
              <a:t>fabbricato in Italia </a:t>
            </a:r>
            <a:r>
              <a:rPr lang="it-IT" dirty="0"/>
              <a:t>(100% </a:t>
            </a:r>
            <a:r>
              <a:rPr lang="it-IT" i="1" dirty="0"/>
              <a:t>Made in </a:t>
            </a:r>
            <a:r>
              <a:rPr lang="it-IT" i="1" dirty="0" err="1"/>
              <a:t>Italy</a:t>
            </a:r>
            <a:r>
              <a:rPr lang="it-IT" dirty="0"/>
              <a:t>)</a:t>
            </a:r>
            <a:r>
              <a:rPr lang="it-IT" b="1" dirty="0"/>
              <a:t>;</a:t>
            </a:r>
          </a:p>
          <a:p>
            <a:pPr marL="285750" indent="-285750">
              <a:buClr>
                <a:srgbClr val="A50021"/>
              </a:buClr>
              <a:buFont typeface="Calibri" panose="020F0502020204030204" pitchFamily="34" charset="0"/>
              <a:buChar char="‐"/>
            </a:pPr>
            <a:endParaRPr lang="it-IT" b="1" dirty="0"/>
          </a:p>
          <a:p>
            <a:pPr marL="285750" indent="-285750">
              <a:buClr>
                <a:srgbClr val="A50021"/>
              </a:buClr>
              <a:buFont typeface="Calibri" panose="020F0502020204030204" pitchFamily="34" charset="0"/>
              <a:buChar char="‐"/>
            </a:pPr>
            <a:r>
              <a:rPr lang="it-IT" dirty="0"/>
              <a:t>se l’ultima trasformazione sostanziale sia </a:t>
            </a:r>
            <a:r>
              <a:rPr lang="it-IT" b="1" dirty="0">
                <a:solidFill>
                  <a:srgbClr val="A50021"/>
                </a:solidFill>
              </a:rPr>
              <a:t>avvenuta in Italia</a:t>
            </a:r>
            <a:r>
              <a:rPr lang="it-IT" b="1" dirty="0"/>
              <a:t>, </a:t>
            </a:r>
            <a:r>
              <a:rPr lang="it-IT" dirty="0"/>
              <a:t>qualora alla sua produzione hanno partecipato anche altri Paesi.</a:t>
            </a:r>
          </a:p>
          <a:p>
            <a:pPr marL="252000" indent="-288000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it-IT" dirty="0"/>
              <a:t>Sono invece escluse le operazioni che modificano solo l’aspetto esteriore del prodotto.</a:t>
            </a:r>
          </a:p>
          <a:p>
            <a:endParaRPr lang="en-GB" dirty="0"/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52345643-3C5D-47A3-89CF-A737D54EFFF0}"/>
              </a:ext>
            </a:extLst>
          </p:cNvPr>
          <p:cNvSpPr txBox="1"/>
          <p:nvPr/>
        </p:nvSpPr>
        <p:spPr>
          <a:xfrm>
            <a:off x="5931919" y="5042195"/>
            <a:ext cx="5304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Il falso </a:t>
            </a:r>
            <a:r>
              <a:rPr lang="it-IT" i="1" dirty="0"/>
              <a:t>Made in </a:t>
            </a:r>
            <a:r>
              <a:rPr lang="it-IT" i="1" dirty="0" err="1"/>
              <a:t>Italy</a:t>
            </a:r>
            <a:r>
              <a:rPr lang="it-IT" i="1" dirty="0"/>
              <a:t> </a:t>
            </a:r>
            <a:r>
              <a:rPr lang="it-IT" dirty="0"/>
              <a:t>è punibile penalmente e/o con sanzioni pecuniarie.</a:t>
            </a:r>
            <a:endParaRPr lang="en-GB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6DD1D720-4099-4381-9B70-A23D65192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647" y="4920953"/>
            <a:ext cx="714375" cy="76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C52F1D86-C5DF-4839-88EC-07214108CC6A}"/>
              </a:ext>
            </a:extLst>
          </p:cNvPr>
          <p:cNvSpPr txBox="1"/>
          <p:nvPr/>
        </p:nvSpPr>
        <p:spPr>
          <a:xfrm rot="5400000">
            <a:off x="8170625" y="3140502"/>
            <a:ext cx="6788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A50021"/>
                </a:solidFill>
                <a:latin typeface="+mj-lt"/>
              </a:rPr>
              <a:t>B R A N D </a:t>
            </a:r>
          </a:p>
          <a:p>
            <a:pPr algn="ctr"/>
            <a:r>
              <a:rPr lang="it-IT" sz="2400" dirty="0">
                <a:solidFill>
                  <a:srgbClr val="A50021"/>
                </a:solidFill>
                <a:latin typeface="+mj-lt"/>
              </a:rPr>
              <a:t>R E P U T A T I O N</a:t>
            </a:r>
            <a:endParaRPr lang="en-GB" sz="2400" dirty="0">
              <a:solidFill>
                <a:srgbClr val="A5002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1375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A4DE9A-433F-4104-AB1C-1321EC187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481" y="106632"/>
            <a:ext cx="5880652" cy="1284771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>
                <a:solidFill>
                  <a:srgbClr val="A50021"/>
                </a:solidFill>
                <a:ea typeface="Source Sans Pro SemiBold" panose="020B0603030403020204" pitchFamily="34" charset="0"/>
              </a:rPr>
              <a:t>T E A M  &amp;  O V E R V I E W</a:t>
            </a:r>
            <a:endParaRPr lang="en-GB" dirty="0">
              <a:solidFill>
                <a:srgbClr val="A50021"/>
              </a:solidFill>
              <a:ea typeface="Source Sans Pro SemiBold" panose="020B0603030403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39BA56B-9930-4570-BB35-930616CE0A79}"/>
              </a:ext>
            </a:extLst>
          </p:cNvPr>
          <p:cNvSpPr/>
          <p:nvPr/>
        </p:nvSpPr>
        <p:spPr>
          <a:xfrm>
            <a:off x="11737852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CFAD610-84FD-466F-9E87-3D475732918D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39AE3C82-31A0-4029-814C-AD13BE30EF6A}"/>
              </a:ext>
            </a:extLst>
          </p:cNvPr>
          <p:cNvGrpSpPr/>
          <p:nvPr/>
        </p:nvGrpSpPr>
        <p:grpSpPr>
          <a:xfrm>
            <a:off x="7136296" y="828606"/>
            <a:ext cx="188834" cy="5200788"/>
            <a:chOff x="6718852" y="828606"/>
            <a:chExt cx="188834" cy="5200788"/>
          </a:xfrm>
        </p:grpSpPr>
        <p:cxnSp>
          <p:nvCxnSpPr>
            <p:cNvPr id="6" name="Connettore diritto 5">
              <a:extLst>
                <a:ext uri="{FF2B5EF4-FFF2-40B4-BE49-F238E27FC236}">
                  <a16:creationId xmlns:a16="http://schemas.microsoft.com/office/drawing/2014/main" id="{DE4634EC-9254-46FF-87D8-2A848DD5938A}"/>
                </a:ext>
              </a:extLst>
            </p:cNvPr>
            <p:cNvCxnSpPr>
              <a:cxnSpLocks/>
            </p:cNvCxnSpPr>
            <p:nvPr/>
          </p:nvCxnSpPr>
          <p:spPr>
            <a:xfrm>
              <a:off x="6805749" y="828606"/>
              <a:ext cx="0" cy="52007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3731374-7F93-411E-A5D7-0571DA313112}"/>
                </a:ext>
              </a:extLst>
            </p:cNvPr>
            <p:cNvSpPr/>
            <p:nvPr/>
          </p:nvSpPr>
          <p:spPr>
            <a:xfrm>
              <a:off x="6718852" y="1202636"/>
              <a:ext cx="188834" cy="18884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A547622C-1633-44F7-8CD8-16B767BB48F0}"/>
                </a:ext>
              </a:extLst>
            </p:cNvPr>
            <p:cNvSpPr/>
            <p:nvPr/>
          </p:nvSpPr>
          <p:spPr>
            <a:xfrm>
              <a:off x="6718852" y="2629729"/>
              <a:ext cx="188834" cy="18884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7D7A3886-1DFB-4862-8A00-C47551370654}"/>
                </a:ext>
              </a:extLst>
            </p:cNvPr>
            <p:cNvSpPr/>
            <p:nvPr/>
          </p:nvSpPr>
          <p:spPr>
            <a:xfrm>
              <a:off x="6718852" y="4056822"/>
              <a:ext cx="188834" cy="18884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4B4E1B7-DFD6-4D23-AE89-91A654220288}"/>
                </a:ext>
              </a:extLst>
            </p:cNvPr>
            <p:cNvSpPr/>
            <p:nvPr/>
          </p:nvSpPr>
          <p:spPr>
            <a:xfrm>
              <a:off x="6718852" y="5483915"/>
              <a:ext cx="188834" cy="18884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5F97E77-89D5-4777-931D-13125AEC2752}"/>
              </a:ext>
            </a:extLst>
          </p:cNvPr>
          <p:cNvSpPr txBox="1"/>
          <p:nvPr/>
        </p:nvSpPr>
        <p:spPr>
          <a:xfrm>
            <a:off x="7486723" y="1018053"/>
            <a:ext cx="355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  <a:ea typeface="Source Sans Pro SemiBold" panose="020B0603030403020204" pitchFamily="34" charset="0"/>
              </a:rPr>
              <a:t>Challenge</a:t>
            </a:r>
            <a:endParaRPr lang="en-GB" sz="2800" dirty="0"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284B69EC-60A3-4AAE-AEF2-5277FEEBB5C5}"/>
              </a:ext>
            </a:extLst>
          </p:cNvPr>
          <p:cNvSpPr txBox="1"/>
          <p:nvPr/>
        </p:nvSpPr>
        <p:spPr>
          <a:xfrm>
            <a:off x="7515627" y="2483281"/>
            <a:ext cx="355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  <a:ea typeface="Source Sans Pro SemiBold" panose="020B0603030403020204" pitchFamily="34" charset="0"/>
              </a:rPr>
              <a:t>Target</a:t>
            </a:r>
            <a:endParaRPr lang="en-GB" sz="2800" dirty="0"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17C5B137-54D2-4BE9-BD92-8626D148182C}"/>
              </a:ext>
            </a:extLst>
          </p:cNvPr>
          <p:cNvSpPr txBox="1"/>
          <p:nvPr/>
        </p:nvSpPr>
        <p:spPr>
          <a:xfrm>
            <a:off x="7515627" y="3858630"/>
            <a:ext cx="37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  <a:ea typeface="Source Sans Pro SemiBold" panose="020B0603030403020204" pitchFamily="34" charset="0"/>
              </a:rPr>
              <a:t>Idea</a:t>
            </a:r>
            <a:endParaRPr lang="en-GB" sz="4000" dirty="0"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8D44ADE-A8A9-4311-A24E-491B9DB385DE}"/>
              </a:ext>
            </a:extLst>
          </p:cNvPr>
          <p:cNvSpPr txBox="1"/>
          <p:nvPr/>
        </p:nvSpPr>
        <p:spPr>
          <a:xfrm>
            <a:off x="7478737" y="5316726"/>
            <a:ext cx="37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  <a:ea typeface="Source Sans Pro SemiBold" panose="020B0603030403020204" pitchFamily="34" charset="0"/>
              </a:rPr>
              <a:t>Evoluzione</a:t>
            </a:r>
            <a:endParaRPr lang="en-GB" sz="2800" dirty="0">
              <a:latin typeface="+mj-lt"/>
              <a:ea typeface="Source Sans Pro SemiBold" panose="020B0603030403020204" pitchFamily="34" charset="0"/>
            </a:endParaRPr>
          </a:p>
        </p:txBody>
      </p:sp>
      <p:pic>
        <p:nvPicPr>
          <p:cNvPr id="27" name="Immagine 26" descr="Immagine che contiene monitor, schermo, maglietta, computer&#10;&#10;Descrizione generata automaticamente">
            <a:extLst>
              <a:ext uri="{FF2B5EF4-FFF2-40B4-BE49-F238E27FC236}">
                <a16:creationId xmlns:a16="http://schemas.microsoft.com/office/drawing/2014/main" id="{C105D538-4954-474F-94B1-7CE0DDDF92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37" r="2340" b="14539"/>
          <a:stretch/>
        </p:blipFill>
        <p:spPr>
          <a:xfrm>
            <a:off x="3454422" y="1421220"/>
            <a:ext cx="2307232" cy="2854262"/>
          </a:xfrm>
          <a:prstGeom prst="rect">
            <a:avLst/>
          </a:prstGeom>
        </p:spPr>
      </p:pic>
      <p:pic>
        <p:nvPicPr>
          <p:cNvPr id="29" name="Immagine 28" descr="Immagine che contiene persona, occhiali, donna, fotografia&#10;&#10;Descrizione generata automaticamente">
            <a:extLst>
              <a:ext uri="{FF2B5EF4-FFF2-40B4-BE49-F238E27FC236}">
                <a16:creationId xmlns:a16="http://schemas.microsoft.com/office/drawing/2014/main" id="{63AC7616-9456-4FFE-BBE3-9713F4067A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1093389" y="1431159"/>
            <a:ext cx="2307231" cy="2854262"/>
          </a:xfrm>
          <a:prstGeom prst="rect">
            <a:avLst/>
          </a:prstGeom>
          <a:effectLst>
            <a:outerShdw blurRad="50800" dist="50800" dir="5400000" sx="1000" sy="1000" algn="ctr" rotWithShape="0">
              <a:schemeClr val="bg1"/>
            </a:outerShdw>
          </a:effectLst>
        </p:spPr>
      </p:pic>
      <p:pic>
        <p:nvPicPr>
          <p:cNvPr id="37" name="Immagine 36" descr="Immagine che contiene esterni, persona, donna, abbigliamento&#10;&#10;Descrizione generata automaticamente">
            <a:extLst>
              <a:ext uri="{FF2B5EF4-FFF2-40B4-BE49-F238E27FC236}">
                <a16:creationId xmlns:a16="http://schemas.microsoft.com/office/drawing/2014/main" id="{D1667E97-7B7D-479B-9935-B43650F8C9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332" y="4311581"/>
            <a:ext cx="3368575" cy="2172871"/>
          </a:xfrm>
          <a:prstGeom prst="rect">
            <a:avLst/>
          </a:prstGeom>
        </p:spPr>
      </p:pic>
      <p:pic>
        <p:nvPicPr>
          <p:cNvPr id="42" name="Elemento grafico 41" descr="Lampadina e ingranaggio">
            <a:extLst>
              <a:ext uri="{FF2B5EF4-FFF2-40B4-BE49-F238E27FC236}">
                <a16:creationId xmlns:a16="http://schemas.microsoft.com/office/drawing/2014/main" id="{3533DA8A-8983-4034-A5FF-2FB13A1413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29958" y="3840384"/>
            <a:ext cx="525387" cy="525387"/>
          </a:xfrm>
          <a:prstGeom prst="rect">
            <a:avLst/>
          </a:prstGeom>
        </p:spPr>
      </p:pic>
      <p:pic>
        <p:nvPicPr>
          <p:cNvPr id="43" name="Elemento grafico 42" descr="Punto interrogativo">
            <a:extLst>
              <a:ext uri="{FF2B5EF4-FFF2-40B4-BE49-F238E27FC236}">
                <a16:creationId xmlns:a16="http://schemas.microsoft.com/office/drawing/2014/main" id="{773BD0FA-A4BD-4C48-AFF9-9C313FEAFD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79653" y="1095705"/>
            <a:ext cx="345318" cy="345318"/>
          </a:xfrm>
          <a:prstGeom prst="rect">
            <a:avLst/>
          </a:prstGeom>
        </p:spPr>
      </p:pic>
      <p:pic>
        <p:nvPicPr>
          <p:cNvPr id="44" name="Elemento grafico 43" descr="Gruppo">
            <a:extLst>
              <a:ext uri="{FF2B5EF4-FFF2-40B4-BE49-F238E27FC236}">
                <a16:creationId xmlns:a16="http://schemas.microsoft.com/office/drawing/2014/main" id="{662627E4-374E-4418-B36A-FDA730C76B2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06588" y="2470509"/>
            <a:ext cx="548764" cy="548764"/>
          </a:xfrm>
          <a:prstGeom prst="rect">
            <a:avLst/>
          </a:prstGeom>
        </p:spPr>
      </p:pic>
      <p:pic>
        <p:nvPicPr>
          <p:cNvPr id="45" name="Elemento grafico 44" descr="Testa con ingranaggi">
            <a:extLst>
              <a:ext uri="{FF2B5EF4-FFF2-40B4-BE49-F238E27FC236}">
                <a16:creationId xmlns:a16="http://schemas.microsoft.com/office/drawing/2014/main" id="{C7D8B1CD-0951-4E05-BB8D-C49B1FD491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17166" y="5363483"/>
            <a:ext cx="476464" cy="476464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1D6901C9-2232-4048-BCAF-9C4CF5338233}"/>
              </a:ext>
            </a:extLst>
          </p:cNvPr>
          <p:cNvSpPr/>
          <p:nvPr/>
        </p:nvSpPr>
        <p:spPr>
          <a:xfrm>
            <a:off x="1084424" y="1423093"/>
            <a:ext cx="2307231" cy="28443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285E910-1562-4F7A-8E30-DBBB381B7021}"/>
              </a:ext>
            </a:extLst>
          </p:cNvPr>
          <p:cNvSpPr/>
          <p:nvPr/>
        </p:nvSpPr>
        <p:spPr>
          <a:xfrm>
            <a:off x="3460073" y="1414126"/>
            <a:ext cx="2307231" cy="286135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C74B8CF-182B-47A9-86CD-BFF90AFEDB93}"/>
              </a:ext>
            </a:extLst>
          </p:cNvPr>
          <p:cNvSpPr/>
          <p:nvPr/>
        </p:nvSpPr>
        <p:spPr>
          <a:xfrm>
            <a:off x="1719309" y="4325176"/>
            <a:ext cx="3365597" cy="21604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081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C39BA56B-9930-4570-BB35-930616CE0A79}"/>
              </a:ext>
            </a:extLst>
          </p:cNvPr>
          <p:cNvSpPr/>
          <p:nvPr/>
        </p:nvSpPr>
        <p:spPr>
          <a:xfrm>
            <a:off x="11737852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CFAD610-84FD-466F-9E87-3D475732918D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2" name="Picture 4" descr="What To Eat In Rome The Superb Food Of Italy">
            <a:extLst>
              <a:ext uri="{FF2B5EF4-FFF2-40B4-BE49-F238E27FC236}">
                <a16:creationId xmlns:a16="http://schemas.microsoft.com/office/drawing/2014/main" id="{EEF5490B-C9D6-4BCB-9715-5617E31F15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598" t="741" r="37964" b="-741"/>
          <a:stretch/>
        </p:blipFill>
        <p:spPr bwMode="auto">
          <a:xfrm>
            <a:off x="0" y="0"/>
            <a:ext cx="1886035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What To Eat In Rome The Superb Food Of Italy">
            <a:extLst>
              <a:ext uri="{FF2B5EF4-FFF2-40B4-BE49-F238E27FC236}">
                <a16:creationId xmlns:a16="http://schemas.microsoft.com/office/drawing/2014/main" id="{655D73F5-B1E0-4162-B171-0DD864DBD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30" y="3429000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Alimenti IGP e DOP: la Commissione approva tre nuovi prodotti ...">
            <a:extLst>
              <a:ext uri="{FF2B5EF4-FFF2-40B4-BE49-F238E27FC236}">
                <a16:creationId xmlns:a16="http://schemas.microsoft.com/office/drawing/2014/main" id="{58113A9B-824B-4F70-B993-F98ED61530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9331" y="1287371"/>
            <a:ext cx="1482897" cy="148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op-logo | Salumificio Pavoncelli E. e Figli S.p.a.">
            <a:extLst>
              <a:ext uri="{FF2B5EF4-FFF2-40B4-BE49-F238E27FC236}">
                <a16:creationId xmlns:a16="http://schemas.microsoft.com/office/drawing/2014/main" id="{D2ED2DED-DECF-44B4-BEC5-3C018608C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635" y="1267177"/>
            <a:ext cx="1523282" cy="152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logo-STG • Saveurs de Normandie">
            <a:extLst>
              <a:ext uri="{FF2B5EF4-FFF2-40B4-BE49-F238E27FC236}">
                <a16:creationId xmlns:a16="http://schemas.microsoft.com/office/drawing/2014/main" id="{BB7C916D-C522-4BA4-977A-753497668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125" y="1019451"/>
            <a:ext cx="2018733" cy="201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olo 1">
            <a:extLst>
              <a:ext uri="{FF2B5EF4-FFF2-40B4-BE49-F238E27FC236}">
                <a16:creationId xmlns:a16="http://schemas.microsoft.com/office/drawing/2014/main" id="{EAC215AE-9AB2-4699-9CFD-D4BEE969BBBC}"/>
              </a:ext>
            </a:extLst>
          </p:cNvPr>
          <p:cNvSpPr txBox="1">
            <a:spLocks/>
          </p:cNvSpPr>
          <p:nvPr/>
        </p:nvSpPr>
        <p:spPr>
          <a:xfrm>
            <a:off x="3948925" y="3086471"/>
            <a:ext cx="9344025" cy="15440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95491" rtl="0" eaLnBrk="1" latinLnBrk="1" hangingPunct="1">
              <a:spcBef>
                <a:spcPct val="0"/>
              </a:spcBef>
              <a:buNone/>
              <a:defRPr lang="ko-KR" altLang="en-US" sz="3799" kern="120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r>
              <a:rPr lang="it-IT" dirty="0">
                <a:solidFill>
                  <a:srgbClr val="A50021"/>
                </a:solidFill>
                <a:latin typeface="+mj-lt"/>
              </a:rPr>
              <a:t>Marchi a garanzia dell’eccellenza</a:t>
            </a:r>
            <a:endParaRPr lang="en-GB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18" name="Picture 4" descr="Guida ai marchi di qualità">
            <a:extLst>
              <a:ext uri="{FF2B5EF4-FFF2-40B4-BE49-F238E27FC236}">
                <a16:creationId xmlns:a16="http://schemas.microsoft.com/office/drawing/2014/main" id="{ACA33FE5-9335-4AD1-B9D6-CEC1124C0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5" b="2861"/>
          <a:stretch/>
        </p:blipFill>
        <p:spPr bwMode="auto">
          <a:xfrm>
            <a:off x="5222959" y="4369696"/>
            <a:ext cx="3470634" cy="104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EBFB79A-5A8C-47C6-AAAD-69DD66C3B0DD}"/>
              </a:ext>
            </a:extLst>
          </p:cNvPr>
          <p:cNvSpPr txBox="1"/>
          <p:nvPr/>
        </p:nvSpPr>
        <p:spPr>
          <a:xfrm>
            <a:off x="5853233" y="3585782"/>
            <a:ext cx="373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+mj-lt"/>
              </a:rPr>
              <a:t>REG. UE N. 1151/2012 </a:t>
            </a:r>
            <a:endParaRPr lang="en-GB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9608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B541BA-164F-4758-8A89-BBE918F9D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talian Sounding">
            <a:hlinkClick r:id="" action="ppaction://media"/>
            <a:extLst>
              <a:ext uri="{FF2B5EF4-FFF2-40B4-BE49-F238E27FC236}">
                <a16:creationId xmlns:a16="http://schemas.microsoft.com/office/drawing/2014/main" id="{E9E86006-0DD3-441A-A959-C681599E03C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4056" y="185028"/>
            <a:ext cx="10783887" cy="6065799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0DCF040-566E-4A8D-9626-8F0737C8EF60}"/>
              </a:ext>
            </a:extLst>
          </p:cNvPr>
          <p:cNvSpPr txBox="1"/>
          <p:nvPr/>
        </p:nvSpPr>
        <p:spPr>
          <a:xfrm>
            <a:off x="4318000" y="6430924"/>
            <a:ext cx="11658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5"/>
              </a:rPr>
              <a:t>http://www.osservatorioalimentare.it/alimentazione-e-salute/italian-sounding-quando-il-cibo-suona-italiano-ma-non-lo-e/</a:t>
            </a:r>
            <a:endParaRPr lang="en-GB" sz="12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5F9437A-C12C-4F1F-99B0-72ECEBAA41F8}"/>
              </a:ext>
            </a:extLst>
          </p:cNvPr>
          <p:cNvSpPr txBox="1"/>
          <p:nvPr/>
        </p:nvSpPr>
        <p:spPr>
          <a:xfrm>
            <a:off x="3924300" y="6438900"/>
            <a:ext cx="154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Fonte: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11297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Made in Italy agroalimentare: un'eccellenza (e un fatturato) da ...">
            <a:extLst>
              <a:ext uri="{FF2B5EF4-FFF2-40B4-BE49-F238E27FC236}">
                <a16:creationId xmlns:a16="http://schemas.microsoft.com/office/drawing/2014/main" id="{142F3990-D1C3-442E-AF32-F9ACAB384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15" y="2046852"/>
            <a:ext cx="5040166" cy="364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8895E11D-71A4-4260-9269-5E41519DF034}"/>
              </a:ext>
            </a:extLst>
          </p:cNvPr>
          <p:cNvSpPr/>
          <p:nvPr/>
        </p:nvSpPr>
        <p:spPr>
          <a:xfrm>
            <a:off x="0" y="0"/>
            <a:ext cx="12192000" cy="10033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0A6DCEDC-64E1-4EE8-9F6F-DD4425CC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139" y="166381"/>
            <a:ext cx="8276732" cy="798568"/>
          </a:xfrm>
        </p:spPr>
        <p:txBody>
          <a:bodyPr/>
          <a:lstStyle/>
          <a:p>
            <a:r>
              <a:rPr lang="it-IT" i="1" dirty="0">
                <a:solidFill>
                  <a:srgbClr val="A50021"/>
                </a:solidFill>
              </a:rPr>
              <a:t>I T A L I A N  S O U N D I N G</a:t>
            </a:r>
            <a:endParaRPr lang="en-GB" i="1" dirty="0">
              <a:solidFill>
                <a:srgbClr val="A50021"/>
              </a:solidFill>
            </a:endParaRPr>
          </a:p>
        </p:txBody>
      </p:sp>
      <p:pic>
        <p:nvPicPr>
          <p:cNvPr id="13" name="Picture 14" descr="La solita Germania (truffatrice?): l'inganno dell'etichettatura EU ...">
            <a:extLst>
              <a:ext uri="{FF2B5EF4-FFF2-40B4-BE49-F238E27FC236}">
                <a16:creationId xmlns:a16="http://schemas.microsoft.com/office/drawing/2014/main" id="{4A26A0F7-3302-46EF-BDBD-51902E5E7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415" y="3885983"/>
            <a:ext cx="1392238" cy="25669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authentico app italian sounding di giorno parmesan">
            <a:extLst>
              <a:ext uri="{FF2B5EF4-FFF2-40B4-BE49-F238E27FC236}">
                <a16:creationId xmlns:a16="http://schemas.microsoft.com/office/drawing/2014/main" id="{75DB06FE-933E-45CD-AF3E-ED15714D7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318" y="4291235"/>
            <a:ext cx="2116138" cy="2114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8000FE95-9687-4B1D-9EF4-324665486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965" y="1792619"/>
            <a:ext cx="2543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>
            <a:extLst>
              <a:ext uri="{FF2B5EF4-FFF2-40B4-BE49-F238E27FC236}">
                <a16:creationId xmlns:a16="http://schemas.microsoft.com/office/drawing/2014/main" id="{E38A5689-2DA8-4433-86D2-1F5F1B246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154" y="3867871"/>
            <a:ext cx="2619375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>
            <a:extLst>
              <a:ext uri="{FF2B5EF4-FFF2-40B4-BE49-F238E27FC236}">
                <a16:creationId xmlns:a16="http://schemas.microsoft.com/office/drawing/2014/main" id="{D033CA4D-B430-4407-B1B2-869BA6D46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54" y="1131330"/>
            <a:ext cx="116205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>
            <a:extLst>
              <a:ext uri="{FF2B5EF4-FFF2-40B4-BE49-F238E27FC236}">
                <a16:creationId xmlns:a16="http://schemas.microsoft.com/office/drawing/2014/main" id="{C3F09FF0-DE18-4C82-B3F8-675D03632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936" y="1775638"/>
            <a:ext cx="2835024" cy="192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64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C39BA56B-9930-4570-BB35-930616CE0A79}"/>
              </a:ext>
            </a:extLst>
          </p:cNvPr>
          <p:cNvSpPr/>
          <p:nvPr/>
        </p:nvSpPr>
        <p:spPr>
          <a:xfrm>
            <a:off x="11715080" y="17736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CFAD610-84FD-466F-9E87-3D475732918D}"/>
              </a:ext>
            </a:extLst>
          </p:cNvPr>
          <p:cNvCxnSpPr/>
          <p:nvPr/>
        </p:nvCxnSpPr>
        <p:spPr>
          <a:xfrm>
            <a:off x="11857954" y="5615177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C09B3F9-DF75-4CE7-BFAE-80F2A63CE3F0}"/>
              </a:ext>
            </a:extLst>
          </p:cNvPr>
          <p:cNvSpPr txBox="1"/>
          <p:nvPr/>
        </p:nvSpPr>
        <p:spPr>
          <a:xfrm>
            <a:off x="334046" y="233124"/>
            <a:ext cx="6278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i="1" dirty="0" err="1">
                <a:solidFill>
                  <a:srgbClr val="A50021"/>
                </a:solidFill>
                <a:latin typeface="+mj-lt"/>
              </a:rPr>
              <a:t>ListEasy</a:t>
            </a:r>
            <a:r>
              <a:rPr lang="it-IT" sz="3200" dirty="0">
                <a:solidFill>
                  <a:srgbClr val="A50021"/>
                </a:solidFill>
                <a:latin typeface="+mj-lt"/>
              </a:rPr>
              <a:t>: C O S T S  &amp;  R E V E N U E S </a:t>
            </a:r>
            <a:endParaRPr lang="en-GB" sz="3200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5126" name="Picture 6" descr="Supermarket store concept with people in supermarket Premium Vector">
            <a:extLst>
              <a:ext uri="{FF2B5EF4-FFF2-40B4-BE49-F238E27FC236}">
                <a16:creationId xmlns:a16="http://schemas.microsoft.com/office/drawing/2014/main" id="{A21310A9-4E60-4512-BF92-3552579246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" t="19037" r="7261" b="5077"/>
          <a:stretch/>
        </p:blipFill>
        <p:spPr bwMode="auto">
          <a:xfrm>
            <a:off x="3165642" y="1069356"/>
            <a:ext cx="3203599" cy="136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Suburban house illustration Free Vector">
            <a:extLst>
              <a:ext uri="{FF2B5EF4-FFF2-40B4-BE49-F238E27FC236}">
                <a16:creationId xmlns:a16="http://schemas.microsoft.com/office/drawing/2014/main" id="{0AC502CE-A1F3-43D3-B384-E992F45B40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t="13954" r="6577" b="10012"/>
          <a:stretch/>
        </p:blipFill>
        <p:spPr bwMode="auto">
          <a:xfrm>
            <a:off x="3375192" y="3096429"/>
            <a:ext cx="2947427" cy="127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>
            <a:extLst>
              <a:ext uri="{FF2B5EF4-FFF2-40B4-BE49-F238E27FC236}">
                <a16:creationId xmlns:a16="http://schemas.microsoft.com/office/drawing/2014/main" id="{FCDA043C-25A5-49E8-84D9-46F5EABCF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174058" y="2723345"/>
            <a:ext cx="1982163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BB861E6B-2020-4325-B455-DAE287079809}"/>
              </a:ext>
            </a:extLst>
          </p:cNvPr>
          <p:cNvSpPr txBox="1"/>
          <p:nvPr/>
        </p:nvSpPr>
        <p:spPr>
          <a:xfrm>
            <a:off x="6465648" y="1232441"/>
            <a:ext cx="5249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</a:rPr>
              <a:t>Il punto vendita corrisponde a </a:t>
            </a:r>
            <a:r>
              <a:rPr lang="it-IT" sz="1600" i="1" dirty="0" err="1">
                <a:solidFill>
                  <a:srgbClr val="A50021"/>
                </a:solidFill>
                <a:latin typeface="+mj-lt"/>
              </a:rPr>
              <a:t>ListEasy</a:t>
            </a:r>
            <a:r>
              <a:rPr lang="it-IT" sz="1600" dirty="0">
                <a:latin typeface="+mj-lt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latin typeface="+mj-lt"/>
              </a:rPr>
              <a:t>il </a:t>
            </a:r>
            <a:r>
              <a:rPr lang="it-IT" sz="1600" dirty="0">
                <a:solidFill>
                  <a:srgbClr val="A50021"/>
                </a:solidFill>
                <a:latin typeface="+mj-lt"/>
              </a:rPr>
              <a:t>5% </a:t>
            </a:r>
            <a:r>
              <a:rPr lang="it-IT" sz="1600" dirty="0">
                <a:latin typeface="+mj-lt"/>
              </a:rPr>
              <a:t>su ogni acquisto effettuato dagli utenti;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latin typeface="+mj-lt"/>
              </a:rPr>
              <a:t>una </a:t>
            </a:r>
            <a:r>
              <a:rPr lang="it-IT" sz="1600" i="1" dirty="0">
                <a:latin typeface="+mj-lt"/>
              </a:rPr>
              <a:t>Royalty</a:t>
            </a:r>
            <a:r>
              <a:rPr lang="it-IT" sz="1600" dirty="0">
                <a:latin typeface="+mj-lt"/>
              </a:rPr>
              <a:t> pari al </a:t>
            </a:r>
            <a:r>
              <a:rPr lang="it-IT" sz="1600" dirty="0">
                <a:solidFill>
                  <a:srgbClr val="A50021"/>
                </a:solidFill>
                <a:latin typeface="+mj-lt"/>
              </a:rPr>
              <a:t>2%</a:t>
            </a:r>
            <a:r>
              <a:rPr lang="it-IT" sz="1600" dirty="0">
                <a:latin typeface="+mj-lt"/>
              </a:rPr>
              <a:t> del fatturato dell’anno precedente.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+mj-lt"/>
            </a:endParaRP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6A9026D-5C87-4598-B81F-93F11B971A7E}"/>
              </a:ext>
            </a:extLst>
          </p:cNvPr>
          <p:cNvSpPr txBox="1"/>
          <p:nvPr/>
        </p:nvSpPr>
        <p:spPr>
          <a:xfrm>
            <a:off x="6537086" y="3441411"/>
            <a:ext cx="5249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</a:rPr>
              <a:t>La spesa di consegna a carico dell’utente vengono interamente corrisposte a </a:t>
            </a:r>
            <a:r>
              <a:rPr lang="it-IT" sz="1600" i="1" dirty="0" err="1">
                <a:solidFill>
                  <a:srgbClr val="A50021"/>
                </a:solidFill>
                <a:latin typeface="+mj-lt"/>
              </a:rPr>
              <a:t>ListEasy</a:t>
            </a:r>
            <a:r>
              <a:rPr lang="it-IT" sz="1600" dirty="0">
                <a:solidFill>
                  <a:srgbClr val="A50021"/>
                </a:solidFill>
                <a:latin typeface="+mj-lt"/>
              </a:rPr>
              <a:t>.</a:t>
            </a:r>
            <a:endParaRPr lang="en-GB" sz="1600" dirty="0">
              <a:latin typeface="+mj-lt"/>
            </a:endParaRP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223AA7B9-DA36-43B1-AD30-7D628A8F6E63}"/>
              </a:ext>
            </a:extLst>
          </p:cNvPr>
          <p:cNvSpPr txBox="1"/>
          <p:nvPr/>
        </p:nvSpPr>
        <p:spPr>
          <a:xfrm>
            <a:off x="6537086" y="5216009"/>
            <a:ext cx="5249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>
                <a:solidFill>
                  <a:srgbClr val="A50021"/>
                </a:solidFill>
                <a:latin typeface="+mj-lt"/>
              </a:rPr>
              <a:t>ListEasy</a:t>
            </a:r>
            <a:r>
              <a:rPr lang="it-IT" sz="1600" dirty="0">
                <a:solidFill>
                  <a:srgbClr val="A50021"/>
                </a:solidFill>
                <a:latin typeface="+mj-lt"/>
              </a:rPr>
              <a:t> </a:t>
            </a:r>
            <a:r>
              <a:rPr lang="it-IT" sz="1600" dirty="0">
                <a:latin typeface="+mj-lt"/>
              </a:rPr>
              <a:t>corrisponde il salario al fattorino che può essere: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latin typeface="+mj-lt"/>
              </a:rPr>
              <a:t>a cottimo (un fisso per ogni consegna effettuata);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latin typeface="+mj-lt"/>
              </a:rPr>
              <a:t>su base oraria (un fisso per ogni ora di lavoro effettuata).</a:t>
            </a:r>
          </a:p>
          <a:p>
            <a:r>
              <a:rPr lang="it-IT" sz="1600" dirty="0">
                <a:latin typeface="+mj-lt"/>
              </a:rPr>
              <a:t>Le mance ricevute saranno interamente destinate al fattorino.</a:t>
            </a:r>
            <a:endParaRPr lang="en-GB" sz="1600" dirty="0">
              <a:latin typeface="+mj-lt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113A811-B966-4782-BEAF-5EB3BCC76468}"/>
              </a:ext>
            </a:extLst>
          </p:cNvPr>
          <p:cNvSpPr/>
          <p:nvPr/>
        </p:nvSpPr>
        <p:spPr>
          <a:xfrm rot="18141411">
            <a:off x="2284051" y="2411128"/>
            <a:ext cx="852093" cy="275663"/>
          </a:xfrm>
          <a:prstGeom prst="rect">
            <a:avLst/>
          </a:prstGeom>
          <a:solidFill>
            <a:srgbClr val="F8F8F8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AB6617EA-9453-4817-A1A3-DD521C949EAE}"/>
              </a:ext>
            </a:extLst>
          </p:cNvPr>
          <p:cNvSpPr/>
          <p:nvPr/>
        </p:nvSpPr>
        <p:spPr>
          <a:xfrm rot="18141411">
            <a:off x="2436451" y="2563528"/>
            <a:ext cx="852093" cy="275663"/>
          </a:xfrm>
          <a:prstGeom prst="rect">
            <a:avLst/>
          </a:prstGeom>
          <a:solidFill>
            <a:srgbClr val="F8F8F8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ttangolo 58">
            <a:extLst>
              <a:ext uri="{FF2B5EF4-FFF2-40B4-BE49-F238E27FC236}">
                <a16:creationId xmlns:a16="http://schemas.microsoft.com/office/drawing/2014/main" id="{98B2A0A2-F416-4CC3-B753-72A9765AF681}"/>
              </a:ext>
            </a:extLst>
          </p:cNvPr>
          <p:cNvSpPr/>
          <p:nvPr/>
        </p:nvSpPr>
        <p:spPr>
          <a:xfrm rot="19582718">
            <a:off x="2449708" y="4001226"/>
            <a:ext cx="852093" cy="275663"/>
          </a:xfrm>
          <a:prstGeom prst="rect">
            <a:avLst/>
          </a:prstGeom>
          <a:solidFill>
            <a:srgbClr val="F8F8F8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6503AA4D-B928-41F2-8A82-CFA8A5C5E0B2}"/>
              </a:ext>
            </a:extLst>
          </p:cNvPr>
          <p:cNvSpPr/>
          <p:nvPr/>
        </p:nvSpPr>
        <p:spPr>
          <a:xfrm rot="2188957">
            <a:off x="891759" y="5248216"/>
            <a:ext cx="1091919" cy="777193"/>
          </a:xfrm>
          <a:prstGeom prst="rect">
            <a:avLst/>
          </a:prstGeom>
          <a:solidFill>
            <a:srgbClr val="F8F8F8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Elemento grafico 28" descr="Freccia: diritta">
            <a:extLst>
              <a:ext uri="{FF2B5EF4-FFF2-40B4-BE49-F238E27FC236}">
                <a16:creationId xmlns:a16="http://schemas.microsoft.com/office/drawing/2014/main" id="{5B67A748-5A5F-4E4C-A7E5-981D8B4A0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07742" y="3195576"/>
            <a:ext cx="1225673" cy="914400"/>
          </a:xfrm>
          <a:prstGeom prst="rect">
            <a:avLst/>
          </a:prstGeom>
        </p:spPr>
      </p:pic>
      <p:pic>
        <p:nvPicPr>
          <p:cNvPr id="65" name="Elemento grafico 64" descr="Freccia: diritta">
            <a:extLst>
              <a:ext uri="{FF2B5EF4-FFF2-40B4-BE49-F238E27FC236}">
                <a16:creationId xmlns:a16="http://schemas.microsoft.com/office/drawing/2014/main" id="{F14F53C6-7A26-45C1-9873-766DC62AD2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799205">
            <a:off x="1628526" y="1761833"/>
            <a:ext cx="1421933" cy="914400"/>
          </a:xfrm>
          <a:prstGeom prst="rect">
            <a:avLst/>
          </a:prstGeom>
        </p:spPr>
      </p:pic>
      <p:pic>
        <p:nvPicPr>
          <p:cNvPr id="67" name="Elemento grafico 66" descr="Freccia: diritta">
            <a:extLst>
              <a:ext uri="{FF2B5EF4-FFF2-40B4-BE49-F238E27FC236}">
                <a16:creationId xmlns:a16="http://schemas.microsoft.com/office/drawing/2014/main" id="{BCFF6F9D-2484-4350-88D1-28B21A29EC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2758708">
            <a:off x="1608918" y="4356708"/>
            <a:ext cx="1421933" cy="914400"/>
          </a:xfrm>
          <a:prstGeom prst="rect">
            <a:avLst/>
          </a:prstGeom>
        </p:spPr>
      </p:pic>
      <p:pic>
        <p:nvPicPr>
          <p:cNvPr id="5152" name="Picture 32" descr="Delivery services Premium Vector">
            <a:extLst>
              <a:ext uri="{FF2B5EF4-FFF2-40B4-BE49-F238E27FC236}">
                <a16:creationId xmlns:a16="http://schemas.microsoft.com/office/drawing/2014/main" id="{FBC1D983-A05D-4501-9608-7DDB1F6DA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9" b="16527"/>
          <a:stretch/>
        </p:blipFill>
        <p:spPr bwMode="auto">
          <a:xfrm>
            <a:off x="3338145" y="4930595"/>
            <a:ext cx="2969179" cy="164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3" name="Rettangolo 5152">
            <a:extLst>
              <a:ext uri="{FF2B5EF4-FFF2-40B4-BE49-F238E27FC236}">
                <a16:creationId xmlns:a16="http://schemas.microsoft.com/office/drawing/2014/main" id="{AA889A89-1091-490A-ACAE-11390C0D8858}"/>
              </a:ext>
            </a:extLst>
          </p:cNvPr>
          <p:cNvSpPr/>
          <p:nvPr/>
        </p:nvSpPr>
        <p:spPr>
          <a:xfrm>
            <a:off x="4231640" y="5542280"/>
            <a:ext cx="228600" cy="20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0" name="Picture 4">
            <a:extLst>
              <a:ext uri="{FF2B5EF4-FFF2-40B4-BE49-F238E27FC236}">
                <a16:creationId xmlns:a16="http://schemas.microsoft.com/office/drawing/2014/main" id="{B6846E7A-A939-400E-B8E5-587C8DCA48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4207611" y="5518315"/>
            <a:ext cx="308193" cy="25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57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9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BA790AE-8CFA-4001-B96E-9466D6E349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11" t="34122" r="34999" b="13835"/>
          <a:stretch/>
        </p:blipFill>
        <p:spPr>
          <a:xfrm>
            <a:off x="4881708" y="1968909"/>
            <a:ext cx="3510116" cy="3569110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513C5BE7-6D76-4652-A829-75941A95C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7971" y="229011"/>
            <a:ext cx="10515600" cy="1325563"/>
          </a:xfrm>
        </p:spPr>
        <p:txBody>
          <a:bodyPr/>
          <a:lstStyle/>
          <a:p>
            <a:r>
              <a:rPr lang="it-IT" dirty="0">
                <a:solidFill>
                  <a:srgbClr val="A50021"/>
                </a:solidFill>
                <a:latin typeface="Selawik Light" panose="020B0502040204020203" pitchFamily="34" charset="0"/>
                <a:ea typeface="Source Sans Pro SemiBold" panose="020B0603030403020204" pitchFamily="34" charset="0"/>
              </a:rPr>
              <a:t>A n a l i s i   S W O T  d i  L I S T E A S Y</a:t>
            </a:r>
            <a:endParaRPr lang="en-GB" dirty="0">
              <a:solidFill>
                <a:srgbClr val="A50021"/>
              </a:solidFill>
              <a:latin typeface="Selawik Light" panose="020B0502040204020203" pitchFamily="34" charset="0"/>
              <a:ea typeface="Source Sans Pro SemiBold" panose="020B0603030403020204" pitchFamily="34" charset="0"/>
            </a:endParaRPr>
          </a:p>
        </p:txBody>
      </p:sp>
      <p:pic>
        <p:nvPicPr>
          <p:cNvPr id="11" name="Elemento grafico 10" descr="Ostacolo">
            <a:extLst>
              <a:ext uri="{FF2B5EF4-FFF2-40B4-BE49-F238E27FC236}">
                <a16:creationId xmlns:a16="http://schemas.microsoft.com/office/drawing/2014/main" id="{D87756DD-63DF-4101-A6E9-185D2F2C6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46430" y="4143348"/>
            <a:ext cx="914400" cy="914400"/>
          </a:xfrm>
          <a:prstGeom prst="rect">
            <a:avLst/>
          </a:prstGeom>
        </p:spPr>
      </p:pic>
      <p:pic>
        <p:nvPicPr>
          <p:cNvPr id="15" name="Elemento grafico 14" descr="Tiro a segno">
            <a:extLst>
              <a:ext uri="{FF2B5EF4-FFF2-40B4-BE49-F238E27FC236}">
                <a16:creationId xmlns:a16="http://schemas.microsoft.com/office/drawing/2014/main" id="{CCACC3C6-FC5F-4C2B-A971-1ECB2D66E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5771" y="4143348"/>
            <a:ext cx="914400" cy="914400"/>
          </a:xfrm>
          <a:prstGeom prst="rect">
            <a:avLst/>
          </a:prstGeom>
        </p:spPr>
      </p:pic>
      <p:pic>
        <p:nvPicPr>
          <p:cNvPr id="17" name="Elemento grafico 16" descr="Grafico della curva del bastone da Hockey">
            <a:extLst>
              <a:ext uri="{FF2B5EF4-FFF2-40B4-BE49-F238E27FC236}">
                <a16:creationId xmlns:a16="http://schemas.microsoft.com/office/drawing/2014/main" id="{09A8FB5D-033F-43C1-BD59-5B7787200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14706" y="2517599"/>
            <a:ext cx="914400" cy="914400"/>
          </a:xfrm>
          <a:prstGeom prst="rect">
            <a:avLst/>
          </a:prstGeom>
        </p:spPr>
      </p:pic>
      <p:pic>
        <p:nvPicPr>
          <p:cNvPr id="19" name="Elemento grafico 18" descr="Culturista">
            <a:extLst>
              <a:ext uri="{FF2B5EF4-FFF2-40B4-BE49-F238E27FC236}">
                <a16:creationId xmlns:a16="http://schemas.microsoft.com/office/drawing/2014/main" id="{C2B3C7A5-FAD1-492C-ABFA-A7936F91A4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56263" y="2517599"/>
            <a:ext cx="914400" cy="914400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55FC3160-257F-4165-9903-57B5377340FD}"/>
              </a:ext>
            </a:extLst>
          </p:cNvPr>
          <p:cNvSpPr txBox="1"/>
          <p:nvPr/>
        </p:nvSpPr>
        <p:spPr>
          <a:xfrm>
            <a:off x="350138" y="2328371"/>
            <a:ext cx="28306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Lista a portata di man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o</a:t>
            </a:r>
            <a:endParaRPr lang="it-IT" sz="1600" dirty="0">
              <a:solidFill>
                <a:schemeClr val="bg1"/>
              </a:solidFill>
              <a:latin typeface="+mj-lt"/>
            </a:endParaRP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Risparmio di tempo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Offerte personalizzate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Opzione di </a:t>
            </a:r>
            <a:r>
              <a:rPr lang="it-IT" sz="1600" dirty="0" err="1">
                <a:solidFill>
                  <a:schemeClr val="bg1"/>
                </a:solidFill>
                <a:latin typeface="+mj-lt"/>
              </a:rPr>
              <a:t>reminder</a:t>
            </a:r>
            <a:r>
              <a:rPr lang="it-IT" sz="16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A9D37AC2-18FE-4D3E-A6EA-9129A7920F0D}"/>
              </a:ext>
            </a:extLst>
          </p:cNvPr>
          <p:cNvSpPr txBox="1"/>
          <p:nvPr/>
        </p:nvSpPr>
        <p:spPr>
          <a:xfrm>
            <a:off x="8290364" y="2743740"/>
            <a:ext cx="7138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Imprecisione calcoli statistici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Cessione </a:t>
            </a:r>
            <a:r>
              <a:rPr lang="it-IT" sz="1600">
                <a:solidFill>
                  <a:schemeClr val="bg1"/>
                </a:solidFill>
                <a:latin typeface="+mj-lt"/>
              </a:rPr>
              <a:t>dati personali</a:t>
            </a:r>
            <a:endParaRPr lang="it-IT" sz="1600" dirty="0">
              <a:solidFill>
                <a:schemeClr val="bg1"/>
              </a:solidFill>
              <a:latin typeface="+mj-lt"/>
            </a:endParaRP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Scomodità dell’inserimento manuale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26D2E89C-2579-4986-A983-C4A4037638C5}"/>
              </a:ext>
            </a:extLst>
          </p:cNvPr>
          <p:cNvSpPr txBox="1"/>
          <p:nvPr/>
        </p:nvSpPr>
        <p:spPr>
          <a:xfrm>
            <a:off x="2397968" y="2344134"/>
            <a:ext cx="28306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Condivisione della lista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Riduzione sprechi alimentari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Rifornimento più efficiente 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24293B4-301F-47D3-B311-D735ADAE4AA5}"/>
              </a:ext>
            </a:extLst>
          </p:cNvPr>
          <p:cNvSpPr txBox="1"/>
          <p:nvPr/>
        </p:nvSpPr>
        <p:spPr>
          <a:xfrm>
            <a:off x="344126" y="1913834"/>
            <a:ext cx="5344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>
                <a:solidFill>
                  <a:srgbClr val="A50021"/>
                </a:solidFill>
                <a:latin typeface="+mj-lt"/>
              </a:rPr>
              <a:t>Strenghts</a:t>
            </a:r>
            <a:r>
              <a:rPr lang="it-IT" sz="2400" b="1" i="1" dirty="0">
                <a:solidFill>
                  <a:srgbClr val="A50021"/>
                </a:solidFill>
                <a:latin typeface="+mj-lt"/>
              </a:rPr>
              <a:t>:</a:t>
            </a:r>
            <a:r>
              <a:rPr lang="it-IT" sz="24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what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do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we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do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well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?</a:t>
            </a:r>
          </a:p>
          <a:p>
            <a:endParaRPr lang="en-GB" sz="1600" dirty="0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D96A7F3-596B-494F-9E15-A122B953EDB9}"/>
              </a:ext>
            </a:extLst>
          </p:cNvPr>
          <p:cNvSpPr txBox="1"/>
          <p:nvPr/>
        </p:nvSpPr>
        <p:spPr>
          <a:xfrm>
            <a:off x="8208731" y="1930786"/>
            <a:ext cx="4888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>
                <a:solidFill>
                  <a:srgbClr val="A50021"/>
                </a:solidFill>
                <a:latin typeface="+mj-lt"/>
              </a:rPr>
              <a:t>Weaknesses</a:t>
            </a:r>
            <a:r>
              <a:rPr lang="it-IT" sz="2400" b="1" i="1" dirty="0">
                <a:solidFill>
                  <a:srgbClr val="A50021"/>
                </a:solidFill>
                <a:latin typeface="+mj-lt"/>
              </a:rPr>
              <a:t>: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where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do </a:t>
            </a:r>
          </a:p>
          <a:p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we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need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to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improve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?</a:t>
            </a:r>
          </a:p>
          <a:p>
            <a:endParaRPr lang="en-GB" sz="1600" dirty="0"/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AEFBDAD-6C77-4D53-967F-705CAB76E46E}"/>
              </a:ext>
            </a:extLst>
          </p:cNvPr>
          <p:cNvSpPr txBox="1"/>
          <p:nvPr/>
        </p:nvSpPr>
        <p:spPr>
          <a:xfrm>
            <a:off x="8279336" y="4728446"/>
            <a:ext cx="362688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Evoluzione sistemi di calcolo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Fidelizzazione 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Convenzioni con altre attività commerciali del territorio (cinema, ristoranti..) in sostituzione alla classica carta fedeltà</a:t>
            </a:r>
          </a:p>
          <a:p>
            <a:endParaRPr lang="it-IT" sz="1400" dirty="0">
              <a:solidFill>
                <a:srgbClr val="3D5C60"/>
              </a:solidFill>
              <a:latin typeface="+mj-lt"/>
            </a:endParaRPr>
          </a:p>
          <a:p>
            <a:endParaRPr lang="it-IT" sz="1400" dirty="0">
              <a:solidFill>
                <a:srgbClr val="3D5C60"/>
              </a:solidFill>
              <a:latin typeface="+mj-lt"/>
            </a:endParaRPr>
          </a:p>
          <a:p>
            <a:endParaRPr lang="it-IT" sz="1600" dirty="0">
              <a:solidFill>
                <a:srgbClr val="3D5C60"/>
              </a:solidFill>
              <a:latin typeface="+mj-lt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09BE8D0B-78A2-4D20-8E04-C5C7A8F28684}"/>
              </a:ext>
            </a:extLst>
          </p:cNvPr>
          <p:cNvSpPr txBox="1"/>
          <p:nvPr/>
        </p:nvSpPr>
        <p:spPr>
          <a:xfrm>
            <a:off x="375450" y="4483576"/>
            <a:ext cx="34507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Imitazione da parte dei competitors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Clienti poco abitudinari</a:t>
            </a:r>
          </a:p>
          <a:p>
            <a:r>
              <a:rPr lang="it-IT" sz="1600" dirty="0">
                <a:solidFill>
                  <a:schemeClr val="bg1"/>
                </a:solidFill>
                <a:latin typeface="+mj-lt"/>
              </a:rPr>
              <a:t>Clienti acquistano anche presso altri punti vendita</a:t>
            </a:r>
          </a:p>
          <a:p>
            <a:endParaRPr lang="it-IT" sz="1200" dirty="0">
              <a:solidFill>
                <a:srgbClr val="3D5C60"/>
              </a:solidFill>
              <a:latin typeface="+mj-lt"/>
            </a:endParaRPr>
          </a:p>
          <a:p>
            <a:endParaRPr lang="it-IT" sz="1200" dirty="0">
              <a:solidFill>
                <a:srgbClr val="3D5C60"/>
              </a:solidFill>
              <a:latin typeface="+mj-lt"/>
            </a:endParaRPr>
          </a:p>
          <a:p>
            <a:endParaRPr lang="it-IT" sz="1200" dirty="0">
              <a:solidFill>
                <a:srgbClr val="3D5C60"/>
              </a:solidFill>
              <a:latin typeface="+mj-lt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CDA4AC4-9339-407E-8D2E-D40E943C64DF}"/>
              </a:ext>
            </a:extLst>
          </p:cNvPr>
          <p:cNvSpPr txBox="1"/>
          <p:nvPr/>
        </p:nvSpPr>
        <p:spPr>
          <a:xfrm>
            <a:off x="344126" y="4014313"/>
            <a:ext cx="6527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>
                <a:solidFill>
                  <a:srgbClr val="A50021"/>
                </a:solidFill>
                <a:latin typeface="+mj-lt"/>
              </a:rPr>
              <a:t>Threats</a:t>
            </a:r>
            <a:r>
              <a:rPr lang="it-IT" sz="2400" b="1" i="1" dirty="0">
                <a:solidFill>
                  <a:srgbClr val="A50021"/>
                </a:solidFill>
                <a:latin typeface="+mj-lt"/>
              </a:rPr>
              <a:t>: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which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obstacles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do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we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face?</a:t>
            </a:r>
          </a:p>
          <a:p>
            <a:endParaRPr lang="en-GB" sz="1600" dirty="0"/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91892A34-3277-4220-85D3-CFBB1FBDE5EA}"/>
              </a:ext>
            </a:extLst>
          </p:cNvPr>
          <p:cNvSpPr txBox="1"/>
          <p:nvPr/>
        </p:nvSpPr>
        <p:spPr>
          <a:xfrm>
            <a:off x="8208731" y="3952757"/>
            <a:ext cx="6527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>
                <a:solidFill>
                  <a:srgbClr val="A50021"/>
                </a:solidFill>
                <a:latin typeface="+mj-lt"/>
              </a:rPr>
              <a:t>Opportunities</a:t>
            </a:r>
            <a:r>
              <a:rPr lang="it-IT" sz="2400" b="1" i="1" dirty="0">
                <a:solidFill>
                  <a:srgbClr val="A50021"/>
                </a:solidFill>
                <a:latin typeface="+mj-lt"/>
              </a:rPr>
              <a:t>: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which</a:t>
            </a:r>
            <a:endParaRPr lang="it-IT" sz="2400" b="1" i="1" u="sng" dirty="0">
              <a:solidFill>
                <a:schemeClr val="bg1"/>
              </a:solidFill>
              <a:latin typeface="+mj-lt"/>
            </a:endParaRPr>
          </a:p>
          <a:p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are </a:t>
            </a:r>
            <a:r>
              <a:rPr lang="it-IT" sz="2400" b="1" i="1" u="sng" dirty="0" err="1">
                <a:solidFill>
                  <a:schemeClr val="bg1"/>
                </a:solidFill>
                <a:latin typeface="+mj-lt"/>
              </a:rPr>
              <a:t>our</a:t>
            </a:r>
            <a:r>
              <a:rPr lang="it-IT" sz="2400" b="1" i="1" u="sng" dirty="0">
                <a:solidFill>
                  <a:schemeClr val="bg1"/>
                </a:solidFill>
                <a:latin typeface="+mj-lt"/>
              </a:rPr>
              <a:t> goals?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991146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C39BA56B-9930-4570-BB35-930616CE0A79}"/>
              </a:ext>
            </a:extLst>
          </p:cNvPr>
          <p:cNvSpPr/>
          <p:nvPr/>
        </p:nvSpPr>
        <p:spPr>
          <a:xfrm>
            <a:off x="11737852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CFAD610-84FD-466F-9E87-3D475732918D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3C4D08D-471A-4C9A-BDC8-74927886BDF5}"/>
              </a:ext>
            </a:extLst>
          </p:cNvPr>
          <p:cNvSpPr txBox="1"/>
          <p:nvPr/>
        </p:nvSpPr>
        <p:spPr>
          <a:xfrm>
            <a:off x="2076031" y="80684"/>
            <a:ext cx="80399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i="1" dirty="0">
                <a:solidFill>
                  <a:srgbClr val="A50021"/>
                </a:solidFill>
                <a:latin typeface="+mj-lt"/>
              </a:rPr>
              <a:t>B R A I N S T O R M I N G: </a:t>
            </a:r>
          </a:p>
          <a:p>
            <a:pPr algn="ctr"/>
            <a:r>
              <a:rPr lang="it-IT" sz="2400" dirty="0">
                <a:solidFill>
                  <a:srgbClr val="A50021"/>
                </a:solidFill>
                <a:latin typeface="+mj-lt"/>
              </a:rPr>
              <a:t>incertezze come spunti di perfezionamento?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4AF8695-0C1E-4732-B933-2088AB269FC4}"/>
              </a:ext>
            </a:extLst>
          </p:cNvPr>
          <p:cNvSpPr txBox="1"/>
          <p:nvPr/>
        </p:nvSpPr>
        <p:spPr>
          <a:xfrm>
            <a:off x="968188" y="1400171"/>
            <a:ext cx="871368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Quello da noi proposto, è il giusto </a:t>
            </a:r>
            <a:r>
              <a:rPr lang="it-IT" dirty="0">
                <a:solidFill>
                  <a:srgbClr val="A50021"/>
                </a:solidFill>
              </a:rPr>
              <a:t>Business Model</a:t>
            </a:r>
            <a:r>
              <a:rPr lang="it-IT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Quali sono i reali vantaggi per il </a:t>
            </a:r>
            <a:r>
              <a:rPr lang="it-IT" dirty="0">
                <a:solidFill>
                  <a:srgbClr val="A50021"/>
                </a:solidFill>
              </a:rPr>
              <a:t>punto vendita</a:t>
            </a:r>
            <a:r>
              <a:rPr lang="it-IT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 se l’</a:t>
            </a:r>
            <a:r>
              <a:rPr lang="it-IT" i="1" dirty="0"/>
              <a:t>user</a:t>
            </a:r>
            <a:r>
              <a:rPr lang="it-IT" dirty="0"/>
              <a:t> potesse commissionare al rider il ritiro di un’unica spesa composta da prodotti acquistati presso </a:t>
            </a:r>
            <a:r>
              <a:rPr lang="it-IT" dirty="0">
                <a:solidFill>
                  <a:srgbClr val="A50021"/>
                </a:solidFill>
              </a:rPr>
              <a:t>diversi supermercati</a:t>
            </a:r>
            <a:r>
              <a:rPr lang="it-IT" dirty="0"/>
              <a:t>? E come dovrebbe il </a:t>
            </a:r>
            <a:r>
              <a:rPr lang="it-IT" i="1" dirty="0"/>
              <a:t>rider</a:t>
            </a:r>
            <a:r>
              <a:rPr lang="it-IT" dirty="0"/>
              <a:t> organizzare la </a:t>
            </a:r>
            <a:r>
              <a:rPr lang="it-IT" dirty="0">
                <a:solidFill>
                  <a:srgbClr val="A50021"/>
                </a:solidFill>
              </a:rPr>
              <a:t>consegna</a:t>
            </a:r>
            <a:r>
              <a:rPr lang="it-IT" dirty="0"/>
              <a:t> in base a clienti geolocalizzati nella stessa zona della città?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Quale tipologia di </a:t>
            </a:r>
            <a:r>
              <a:rPr lang="it-IT" dirty="0">
                <a:solidFill>
                  <a:srgbClr val="A50021"/>
                </a:solidFill>
              </a:rPr>
              <a:t>contratto</a:t>
            </a:r>
            <a:r>
              <a:rPr lang="it-IT" dirty="0"/>
              <a:t> dovrebbero stipulare i soggetti coinvolti nel funzionamento dell’app?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 se </a:t>
            </a:r>
            <a:r>
              <a:rPr lang="it-IT" i="1" dirty="0" err="1"/>
              <a:t>ListEasy</a:t>
            </a:r>
            <a:r>
              <a:rPr lang="it-IT" dirty="0"/>
              <a:t>, considerando le </a:t>
            </a:r>
            <a:r>
              <a:rPr lang="it-IT" dirty="0">
                <a:solidFill>
                  <a:srgbClr val="A50021"/>
                </a:solidFill>
              </a:rPr>
              <a:t>offerte</a:t>
            </a:r>
            <a:r>
              <a:rPr lang="it-IT" dirty="0"/>
              <a:t> presenti in molteplici supermercati del territorio, suggerisse all’utente gli acquisti più convenienti?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F170BFC-A0A4-45AF-A6CC-9D30B695F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113" y="3429000"/>
            <a:ext cx="4459774" cy="447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562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229792A-A216-48D5-8064-6BB3EAD70B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1" r="12824"/>
          <a:stretch/>
        </p:blipFill>
        <p:spPr bwMode="auto">
          <a:xfrm>
            <a:off x="2554227" y="4583850"/>
            <a:ext cx="1188147" cy="116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C39BA56B-9930-4570-BB35-930616CE0A79}"/>
              </a:ext>
            </a:extLst>
          </p:cNvPr>
          <p:cNvSpPr/>
          <p:nvPr/>
        </p:nvSpPr>
        <p:spPr>
          <a:xfrm>
            <a:off x="11737852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CFAD610-84FD-466F-9E87-3D475732918D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3C4D08D-471A-4C9A-BDC8-74927886BDF5}"/>
              </a:ext>
            </a:extLst>
          </p:cNvPr>
          <p:cNvSpPr txBox="1"/>
          <p:nvPr/>
        </p:nvSpPr>
        <p:spPr>
          <a:xfrm>
            <a:off x="817191" y="363239"/>
            <a:ext cx="479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  C O M P E T I T O R S 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8218DB9-9D24-4FBC-B4BB-9050E818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90" y="1650412"/>
            <a:ext cx="2780853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7D6407A8-6FFC-4176-B152-55ADD4B154DB}"/>
              </a:ext>
            </a:extLst>
          </p:cNvPr>
          <p:cNvSpPr txBox="1"/>
          <p:nvPr/>
        </p:nvSpPr>
        <p:spPr>
          <a:xfrm>
            <a:off x="1267410" y="2582912"/>
            <a:ext cx="3027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Frigorifero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Family Hub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D494C31-F9A9-4B35-BFE0-C9063735ABB7}"/>
              </a:ext>
            </a:extLst>
          </p:cNvPr>
          <p:cNvSpPr txBox="1"/>
          <p:nvPr/>
        </p:nvSpPr>
        <p:spPr>
          <a:xfrm>
            <a:off x="4343019" y="2602761"/>
            <a:ext cx="3027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Lista della spesa intelligente -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Listonic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81028A85-5801-41E2-A4BF-26C2707A3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09" y="1148077"/>
            <a:ext cx="15716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CD3D14A8-7F6D-4E32-A424-874F226607B5}"/>
              </a:ext>
            </a:extLst>
          </p:cNvPr>
          <p:cNvGrpSpPr/>
          <p:nvPr/>
        </p:nvGrpSpPr>
        <p:grpSpPr>
          <a:xfrm>
            <a:off x="3259992" y="3854619"/>
            <a:ext cx="5141341" cy="2566635"/>
            <a:chOff x="175128" y="3310716"/>
            <a:chExt cx="5141341" cy="2566635"/>
          </a:xfrm>
        </p:grpSpPr>
        <p:pic>
          <p:nvPicPr>
            <p:cNvPr id="4106" name="Picture 10" descr="Supermercati DOK">
              <a:extLst>
                <a:ext uri="{FF2B5EF4-FFF2-40B4-BE49-F238E27FC236}">
                  <a16:creationId xmlns:a16="http://schemas.microsoft.com/office/drawing/2014/main" id="{BB5FDE18-CAAA-48D8-8AF8-147A40A248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128" y="4718022"/>
              <a:ext cx="1188147" cy="923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8" name="Picture 12" descr="Esselunga - Wikipedia">
              <a:extLst>
                <a:ext uri="{FF2B5EF4-FFF2-40B4-BE49-F238E27FC236}">
                  <a16:creationId xmlns:a16="http://schemas.microsoft.com/office/drawing/2014/main" id="{2B1AAE33-951C-4E47-9CA6-E81F992B1B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704" y="5068595"/>
              <a:ext cx="1797236" cy="8087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0" name="Picture 14">
              <a:extLst>
                <a:ext uri="{FF2B5EF4-FFF2-40B4-BE49-F238E27FC236}">
                  <a16:creationId xmlns:a16="http://schemas.microsoft.com/office/drawing/2014/main" id="{704D46D4-01D4-4550-8CA3-038473345AA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73" t="32808" r="18845" b="32674"/>
            <a:stretch/>
          </p:blipFill>
          <p:spPr bwMode="auto">
            <a:xfrm>
              <a:off x="2433295" y="4619869"/>
              <a:ext cx="2883174" cy="842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2" name="Picture 16">
              <a:extLst>
                <a:ext uri="{FF2B5EF4-FFF2-40B4-BE49-F238E27FC236}">
                  <a16:creationId xmlns:a16="http://schemas.microsoft.com/office/drawing/2014/main" id="{6A45C632-E755-4864-86DC-0785B14F3E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208" y="3310716"/>
              <a:ext cx="1251224" cy="125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6" name="Picture 20" descr="Coop (Italy) - Wikipedia">
              <a:extLst>
                <a:ext uri="{FF2B5EF4-FFF2-40B4-BE49-F238E27FC236}">
                  <a16:creationId xmlns:a16="http://schemas.microsoft.com/office/drawing/2014/main" id="{74719B79-8832-487A-9069-DFC99BC864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6673" y="3742760"/>
              <a:ext cx="1443421" cy="595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4" name="Picture 18" descr="eurospin-logo - Fassacoop">
              <a:extLst>
                <a:ext uri="{FF2B5EF4-FFF2-40B4-BE49-F238E27FC236}">
                  <a16:creationId xmlns:a16="http://schemas.microsoft.com/office/drawing/2014/main" id="{9460EEC2-8B84-404E-AA61-94126B4845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078" y="3355977"/>
              <a:ext cx="1252909" cy="1252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>
              <a:extLst>
                <a:ext uri="{FF2B5EF4-FFF2-40B4-BE49-F238E27FC236}">
                  <a16:creationId xmlns:a16="http://schemas.microsoft.com/office/drawing/2014/main" id="{60A45ED8-350D-4FB0-8446-9013535E2C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13" y="4193448"/>
              <a:ext cx="3069775" cy="923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Picture 2">
            <a:extLst>
              <a:ext uri="{FF2B5EF4-FFF2-40B4-BE49-F238E27FC236}">
                <a16:creationId xmlns:a16="http://schemas.microsoft.com/office/drawing/2014/main" id="{4D848359-6F78-4863-88C3-F8FF3789AA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3195"/>
          <a:stretch/>
        </p:blipFill>
        <p:spPr bwMode="auto">
          <a:xfrm>
            <a:off x="7070995" y="4193091"/>
            <a:ext cx="2893692" cy="213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>
            <a:extLst>
              <a:ext uri="{FF2B5EF4-FFF2-40B4-BE49-F238E27FC236}">
                <a16:creationId xmlns:a16="http://schemas.microsoft.com/office/drawing/2014/main" id="{44C50736-585B-4130-AD28-C7444A78E1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6" t="10829" r="26925" b="10675"/>
          <a:stretch/>
        </p:blipFill>
        <p:spPr bwMode="auto">
          <a:xfrm>
            <a:off x="8984712" y="1264747"/>
            <a:ext cx="1488468" cy="139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81F7436-8C7D-4362-A684-19662DD9703A}"/>
              </a:ext>
            </a:extLst>
          </p:cNvPr>
          <p:cNvSpPr txBox="1"/>
          <p:nvPr/>
        </p:nvSpPr>
        <p:spPr>
          <a:xfrm>
            <a:off x="8215244" y="2586482"/>
            <a:ext cx="3027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Grosh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Lista della spesa intelligente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6594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Abstract hexagon background , Technology polygonal concept, vector illustration">
            <a:extLst>
              <a:ext uri="{FF2B5EF4-FFF2-40B4-BE49-F238E27FC236}">
                <a16:creationId xmlns:a16="http://schemas.microsoft.com/office/drawing/2014/main" id="{2B42B2D1-F10E-4E8E-922A-6ACC1EBE4D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t="4255"/>
          <a:stretch/>
        </p:blipFill>
        <p:spPr bwMode="auto">
          <a:xfrm>
            <a:off x="3523488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E0D8517-C6CA-4B0A-8739-C6603A6B8D97}"/>
              </a:ext>
            </a:extLst>
          </p:cNvPr>
          <p:cNvSpPr/>
          <p:nvPr/>
        </p:nvSpPr>
        <p:spPr>
          <a:xfrm>
            <a:off x="296562" y="625683"/>
            <a:ext cx="1260389" cy="14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DB199565-AEC2-4BD4-B4F4-EC0A379E1DEA}"/>
              </a:ext>
            </a:extLst>
          </p:cNvPr>
          <p:cNvSpPr/>
          <p:nvPr/>
        </p:nvSpPr>
        <p:spPr>
          <a:xfrm>
            <a:off x="202878" y="4546920"/>
            <a:ext cx="4727468" cy="14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FBEE0B6-A34F-49C2-902A-1B6721E18D56}"/>
              </a:ext>
            </a:extLst>
          </p:cNvPr>
          <p:cNvSpPr txBox="1"/>
          <p:nvPr/>
        </p:nvSpPr>
        <p:spPr>
          <a:xfrm>
            <a:off x="1321041" y="1296634"/>
            <a:ext cx="3977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i="1" dirty="0" err="1">
                <a:latin typeface="+mj-lt"/>
              </a:rPr>
              <a:t>ListEasy</a:t>
            </a:r>
            <a:r>
              <a:rPr lang="it-IT" sz="2800" i="1" dirty="0">
                <a:latin typeface="+mj-lt"/>
              </a:rPr>
              <a:t> 2.0 &amp; </a:t>
            </a:r>
            <a:r>
              <a:rPr lang="it-IT" sz="2800" i="1" dirty="0" err="1">
                <a:latin typeface="+mj-lt"/>
              </a:rPr>
              <a:t>ListEasy</a:t>
            </a:r>
            <a:r>
              <a:rPr lang="it-IT" sz="2800" i="1" dirty="0">
                <a:latin typeface="+mj-lt"/>
              </a:rPr>
              <a:t> 3.0</a:t>
            </a:r>
            <a:endParaRPr lang="en-GB" sz="2800" i="1" dirty="0">
              <a:latin typeface="+mj-lt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9346A74-A965-4989-B674-3364233EE6F2}"/>
              </a:ext>
            </a:extLst>
          </p:cNvPr>
          <p:cNvSpPr txBox="1"/>
          <p:nvPr/>
        </p:nvSpPr>
        <p:spPr>
          <a:xfrm>
            <a:off x="767025" y="3443635"/>
            <a:ext cx="3546389" cy="465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91FC57-3014-4339-9D8D-1CB88A7803A3}"/>
              </a:ext>
            </a:extLst>
          </p:cNvPr>
          <p:cNvSpPr txBox="1"/>
          <p:nvPr/>
        </p:nvSpPr>
        <p:spPr>
          <a:xfrm>
            <a:off x="-63977" y="1698169"/>
            <a:ext cx="674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Un passaggio da </a:t>
            </a:r>
            <a:r>
              <a:rPr lang="it-IT" i="1" dirty="0"/>
              <a:t>software</a:t>
            </a:r>
            <a:r>
              <a:rPr lang="it-IT" dirty="0"/>
              <a:t> ad </a:t>
            </a:r>
            <a:r>
              <a:rPr lang="it-IT" i="1" dirty="0"/>
              <a:t>hardware</a:t>
            </a:r>
            <a:r>
              <a:rPr lang="it-IT" dirty="0"/>
              <a:t> attraverso la domotica</a:t>
            </a:r>
          </a:p>
          <a:p>
            <a:pPr algn="ctr"/>
            <a:r>
              <a:rPr lang="it-IT" dirty="0"/>
              <a:t> e </a:t>
            </a:r>
            <a:r>
              <a:rPr lang="it-IT" i="1" dirty="0"/>
              <a:t>marketing</a:t>
            </a:r>
            <a:r>
              <a:rPr lang="it-IT" dirty="0"/>
              <a:t> esperienziale</a:t>
            </a:r>
            <a:endParaRPr lang="en-GB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C1FADA-D95D-442B-B30F-FBF3130CB26F}"/>
              </a:ext>
            </a:extLst>
          </p:cNvPr>
          <p:cNvSpPr txBox="1"/>
          <p:nvPr/>
        </p:nvSpPr>
        <p:spPr>
          <a:xfrm>
            <a:off x="767025" y="2952315"/>
            <a:ext cx="54468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i="1" dirty="0">
                <a:effectLst/>
                <a:latin typeface="Calibri Light" panose="020F0302020204030204" pitchFamily="34" charset="0"/>
              </a:rPr>
              <a:t>”All’inizio la gente rifiuta di credere che una nuova cosa strana possa essere fatta, poi iniziano a sperare che possa essere fatta, poi vedono che è possibile farla – poi è fatta e tutto il mondo si chiede perché non è stata fatta secoli prima”.</a:t>
            </a:r>
          </a:p>
          <a:p>
            <a:endParaRPr lang="en-GB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59AAB81-C7F3-4FB3-AF0A-82855615A8B5}"/>
              </a:ext>
            </a:extLst>
          </p:cNvPr>
          <p:cNvSpPr txBox="1"/>
          <p:nvPr/>
        </p:nvSpPr>
        <p:spPr>
          <a:xfrm>
            <a:off x="1589975" y="5961302"/>
            <a:ext cx="54468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800" b="0" i="1" dirty="0">
              <a:effectLst/>
              <a:latin typeface="Calibri Light" panose="020F0302020204030204" pitchFamily="34" charset="0"/>
            </a:endParaRPr>
          </a:p>
          <a:p>
            <a:endParaRPr lang="en-GB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A6A817C-A592-4403-8D2E-754B6F09FDC9}"/>
              </a:ext>
            </a:extLst>
          </p:cNvPr>
          <p:cNvSpPr txBox="1"/>
          <p:nvPr/>
        </p:nvSpPr>
        <p:spPr>
          <a:xfrm>
            <a:off x="4313414" y="5221180"/>
            <a:ext cx="54468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i="1" dirty="0">
                <a:effectLst/>
                <a:latin typeface="Calibri Light" panose="020F0302020204030204" pitchFamily="34" charset="0"/>
              </a:rPr>
              <a:t>F. H. Burnett</a:t>
            </a:r>
          </a:p>
          <a:p>
            <a:endParaRPr lang="en-GB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A38DEB4-5E71-4A82-9459-C8D576053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441" y="436263"/>
            <a:ext cx="6231738" cy="10094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>
                <a:solidFill>
                  <a:srgbClr val="A50021"/>
                </a:solidFill>
              </a:rPr>
              <a:t>L’  E V O L U Z I O N E </a:t>
            </a:r>
          </a:p>
        </p:txBody>
      </p:sp>
    </p:spTree>
    <p:extLst>
      <p:ext uri="{BB962C8B-B14F-4D97-AF65-F5344CB8AC3E}">
        <p14:creationId xmlns:p14="http://schemas.microsoft.com/office/powerpoint/2010/main" val="5005539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o 23">
            <a:extLst>
              <a:ext uri="{FF2B5EF4-FFF2-40B4-BE49-F238E27FC236}">
                <a16:creationId xmlns:a16="http://schemas.microsoft.com/office/drawing/2014/main" id="{6F264C63-3602-445E-A008-BB53650A63A3}"/>
              </a:ext>
            </a:extLst>
          </p:cNvPr>
          <p:cNvGrpSpPr/>
          <p:nvPr/>
        </p:nvGrpSpPr>
        <p:grpSpPr>
          <a:xfrm>
            <a:off x="8173458" y="4287778"/>
            <a:ext cx="2450140" cy="2668525"/>
            <a:chOff x="674383" y="2034163"/>
            <a:chExt cx="3798216" cy="4089546"/>
          </a:xfrm>
        </p:grpSpPr>
        <p:pic>
          <p:nvPicPr>
            <p:cNvPr id="6148" name="Picture 4" descr="To Do List GIF by UQ Sport">
              <a:extLst>
                <a:ext uri="{FF2B5EF4-FFF2-40B4-BE49-F238E27FC236}">
                  <a16:creationId xmlns:a16="http://schemas.microsoft.com/office/drawing/2014/main" id="{C24D4F47-DD30-43F9-95A7-8EA7D4B273B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7926" y="2127603"/>
              <a:ext cx="3146312" cy="393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CC5CB76B-EE14-415B-8F41-045A4A55FFA5}"/>
                </a:ext>
              </a:extLst>
            </p:cNvPr>
            <p:cNvSpPr/>
            <p:nvPr/>
          </p:nvSpPr>
          <p:spPr>
            <a:xfrm>
              <a:off x="674384" y="2034163"/>
              <a:ext cx="3798215" cy="718976"/>
            </a:xfrm>
            <a:prstGeom prst="rect">
              <a:avLst/>
            </a:prstGeom>
            <a:solidFill>
              <a:srgbClr val="F8F8F8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D87F1DA6-7B9E-4161-B3AD-2A242F960241}"/>
                </a:ext>
              </a:extLst>
            </p:cNvPr>
            <p:cNvSpPr/>
            <p:nvPr/>
          </p:nvSpPr>
          <p:spPr>
            <a:xfrm>
              <a:off x="674383" y="5404733"/>
              <a:ext cx="3798215" cy="718976"/>
            </a:xfrm>
            <a:prstGeom prst="rect">
              <a:avLst/>
            </a:prstGeom>
            <a:solidFill>
              <a:srgbClr val="F8F8F8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A7EFE0BA-4EEF-45B9-AF00-E2043F040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33338" y="-194775"/>
            <a:ext cx="10839284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rgbClr val="A50021"/>
                </a:solidFill>
                <a:ea typeface="Source Sans Pro SemiBold" panose="020B0603030403020204" pitchFamily="34" charset="0"/>
              </a:rPr>
              <a:t>P R O B L E M  S E T </a:t>
            </a:r>
            <a:r>
              <a:rPr lang="it-IT" sz="4000" dirty="0" err="1">
                <a:solidFill>
                  <a:srgbClr val="A50021"/>
                </a:solidFill>
                <a:ea typeface="Source Sans Pro SemiBold" panose="020B0603030403020204" pitchFamily="34" charset="0"/>
              </a:rPr>
              <a:t>T</a:t>
            </a:r>
            <a:r>
              <a:rPr lang="it-IT" sz="4000" dirty="0">
                <a:solidFill>
                  <a:srgbClr val="A50021"/>
                </a:solidFill>
                <a:ea typeface="Source Sans Pro SemiBold" panose="020B0603030403020204" pitchFamily="34" charset="0"/>
              </a:rPr>
              <a:t> I N G</a:t>
            </a:r>
            <a:endParaRPr lang="en-GB" sz="4000" dirty="0">
              <a:solidFill>
                <a:srgbClr val="A50021"/>
              </a:solidFill>
              <a:ea typeface="Source Sans Pro SemiBold" panose="020B0603030403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30E7A32-6A64-41E3-A9B0-52DE40E512B7}"/>
              </a:ext>
            </a:extLst>
          </p:cNvPr>
          <p:cNvSpPr txBox="1"/>
          <p:nvPr/>
        </p:nvSpPr>
        <p:spPr>
          <a:xfrm>
            <a:off x="10615561" y="4352151"/>
            <a:ext cx="44611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rgbClr val="3D5C60"/>
                </a:solidFill>
              </a:rPr>
              <a:t>Fonte: Statista.com</a:t>
            </a:r>
            <a:endParaRPr lang="en-GB" sz="1100" dirty="0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990BCF06-237D-46FB-A20A-B8EEA303EEEA}"/>
              </a:ext>
            </a:extLst>
          </p:cNvPr>
          <p:cNvSpPr/>
          <p:nvPr/>
        </p:nvSpPr>
        <p:spPr>
          <a:xfrm>
            <a:off x="11737852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E2D8A25-E815-4D10-92D1-00FF8B7DC34E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2">
            <a:extLst>
              <a:ext uri="{FF2B5EF4-FFF2-40B4-BE49-F238E27FC236}">
                <a16:creationId xmlns:a16="http://schemas.microsoft.com/office/drawing/2014/main" id="{8B0B2C90-B397-429D-94B8-ECF0D086B0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08599CA4-30F7-48E4-ABCC-F1A408499341}"/>
              </a:ext>
            </a:extLst>
          </p:cNvPr>
          <p:cNvSpPr/>
          <p:nvPr/>
        </p:nvSpPr>
        <p:spPr>
          <a:xfrm>
            <a:off x="-14403" y="0"/>
            <a:ext cx="651353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BC59EAB0-BAF1-4C8E-9700-E4F40730724E}"/>
              </a:ext>
            </a:extLst>
          </p:cNvPr>
          <p:cNvGrpSpPr/>
          <p:nvPr/>
        </p:nvGrpSpPr>
        <p:grpSpPr>
          <a:xfrm>
            <a:off x="5952345" y="1689981"/>
            <a:ext cx="5953579" cy="2666620"/>
            <a:chOff x="3831105" y="2198654"/>
            <a:chExt cx="8340030" cy="373500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AB3C83DE-DF6F-4366-A7E9-C4669757DB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131" t="25073" r="2500" b="6666"/>
            <a:stretch/>
          </p:blipFill>
          <p:spPr>
            <a:xfrm>
              <a:off x="3831105" y="2236304"/>
              <a:ext cx="8340030" cy="3623758"/>
            </a:xfrm>
            <a:prstGeom prst="rect">
              <a:avLst/>
            </a:prstGeom>
          </p:spPr>
        </p:pic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DCD1D440-C269-4DC7-84F2-37DD57A89CCB}"/>
                </a:ext>
              </a:extLst>
            </p:cNvPr>
            <p:cNvSpPr/>
            <p:nvPr/>
          </p:nvSpPr>
          <p:spPr>
            <a:xfrm>
              <a:off x="3831105" y="2198654"/>
              <a:ext cx="8234999" cy="373500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Titolo 1">
            <a:extLst>
              <a:ext uri="{FF2B5EF4-FFF2-40B4-BE49-F238E27FC236}">
                <a16:creationId xmlns:a16="http://schemas.microsoft.com/office/drawing/2014/main" id="{32544C0B-D564-4000-9AD5-ED76BF3618D3}"/>
              </a:ext>
            </a:extLst>
          </p:cNvPr>
          <p:cNvSpPr txBox="1">
            <a:spLocks/>
          </p:cNvSpPr>
          <p:nvPr/>
        </p:nvSpPr>
        <p:spPr>
          <a:xfrm>
            <a:off x="5877368" y="558265"/>
            <a:ext cx="524782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600" b="1" dirty="0">
                <a:ea typeface="Source Sans Pro SemiBold" panose="020B0603030403020204" pitchFamily="34" charset="0"/>
              </a:rPr>
              <a:t>Quota di italiani che fanno la lista della spesa prima di andare al supermercato (2016)</a:t>
            </a:r>
            <a:endParaRPr lang="en-GB" sz="1600" b="1" dirty="0">
              <a:ea typeface="Source Sans Pro SemiBold" panose="020B0603030403020204" pitchFamily="34" charset="0"/>
            </a:endParaRPr>
          </a:p>
        </p:txBody>
      </p:sp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E5BEEB1D-9205-4310-A081-610BB70267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5374821"/>
              </p:ext>
            </p:extLst>
          </p:nvPr>
        </p:nvGraphicFramePr>
        <p:xfrm>
          <a:off x="1066805" y="1509972"/>
          <a:ext cx="3046134" cy="2911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itolo 1">
            <a:extLst>
              <a:ext uri="{FF2B5EF4-FFF2-40B4-BE49-F238E27FC236}">
                <a16:creationId xmlns:a16="http://schemas.microsoft.com/office/drawing/2014/main" id="{012CC496-B2D2-4C92-BA42-6649267E14D2}"/>
              </a:ext>
            </a:extLst>
          </p:cNvPr>
          <p:cNvSpPr txBox="1">
            <a:spLocks/>
          </p:cNvSpPr>
          <p:nvPr/>
        </p:nvSpPr>
        <p:spPr>
          <a:xfrm>
            <a:off x="795212" y="571303"/>
            <a:ext cx="48952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600" b="1" dirty="0">
                <a:ea typeface="Source Sans Pro SemiBold" panose="020B0603030403020204" pitchFamily="34" charset="0"/>
              </a:rPr>
              <a:t>Sensibilità degli italiani sul tema sprechi  periodo Covid-19 (Aprile 2020)</a:t>
            </a:r>
            <a:endParaRPr lang="en-GB" sz="1600" b="1" dirty="0">
              <a:ea typeface="Source Sans Pro SemiBold" panose="020B0603030403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9BA4D09-2160-42ED-9B98-D759DBA1A25B}"/>
              </a:ext>
            </a:extLst>
          </p:cNvPr>
          <p:cNvSpPr txBox="1"/>
          <p:nvPr/>
        </p:nvSpPr>
        <p:spPr>
          <a:xfrm>
            <a:off x="2389551" y="4360171"/>
            <a:ext cx="44611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rgbClr val="3D5C60"/>
                </a:solidFill>
              </a:rPr>
              <a:t>Fonte:  Future Food Institute</a:t>
            </a:r>
            <a:endParaRPr lang="en-GB" sz="1100" dirty="0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00689E5E-87D8-472F-95AF-FBC28D183D1B}"/>
              </a:ext>
            </a:extLst>
          </p:cNvPr>
          <p:cNvGrpSpPr/>
          <p:nvPr/>
        </p:nvGrpSpPr>
        <p:grpSpPr>
          <a:xfrm>
            <a:off x="1058839" y="5054817"/>
            <a:ext cx="2923223" cy="1245811"/>
            <a:chOff x="1058839" y="4814678"/>
            <a:chExt cx="2923223" cy="1245811"/>
          </a:xfrm>
        </p:grpSpPr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071F8EA1-C649-4A8A-8A72-802C7CABC93B}"/>
                </a:ext>
              </a:extLst>
            </p:cNvPr>
            <p:cNvSpPr/>
            <p:nvPr/>
          </p:nvSpPr>
          <p:spPr>
            <a:xfrm>
              <a:off x="1063517" y="4900612"/>
              <a:ext cx="141480" cy="1619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DD1F0CA-D108-4904-8577-169EA8B1F97E}"/>
                </a:ext>
              </a:extLst>
            </p:cNvPr>
            <p:cNvSpPr/>
            <p:nvPr/>
          </p:nvSpPr>
          <p:spPr>
            <a:xfrm>
              <a:off x="1058839" y="5353239"/>
              <a:ext cx="141480" cy="161925"/>
            </a:xfrm>
            <a:prstGeom prst="rect">
              <a:avLst/>
            </a:prstGeom>
            <a:solidFill>
              <a:srgbClr val="D9D9D9"/>
            </a:solidFill>
            <a:ln>
              <a:solidFill>
                <a:srgbClr val="D9D9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FF256C35-40F2-42E2-99BF-B697B927B005}"/>
                </a:ext>
              </a:extLst>
            </p:cNvPr>
            <p:cNvSpPr/>
            <p:nvPr/>
          </p:nvSpPr>
          <p:spPr>
            <a:xfrm>
              <a:off x="1063517" y="5805867"/>
              <a:ext cx="141480" cy="16192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4310210-B479-42C6-A359-CA354971BF7E}"/>
                </a:ext>
              </a:extLst>
            </p:cNvPr>
            <p:cNvSpPr txBox="1"/>
            <p:nvPr/>
          </p:nvSpPr>
          <p:spPr>
            <a:xfrm>
              <a:off x="1200593" y="4814678"/>
              <a:ext cx="2777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37%: Spreca meno di prima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CF088221-E0EF-4228-8582-531261718BAC}"/>
                </a:ext>
              </a:extLst>
            </p:cNvPr>
            <p:cNvSpPr txBox="1"/>
            <p:nvPr/>
          </p:nvSpPr>
          <p:spPr>
            <a:xfrm>
              <a:off x="1195915" y="5257238"/>
              <a:ext cx="2777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60%: Non butta via quasi nulla</a:t>
              </a:r>
              <a:endParaRPr lang="en-GB" sz="1600" dirty="0"/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D6241B6E-3E5E-4A1A-9DB6-4D8F400546A3}"/>
                </a:ext>
              </a:extLst>
            </p:cNvPr>
            <p:cNvSpPr txBox="1"/>
            <p:nvPr/>
          </p:nvSpPr>
          <p:spPr>
            <a:xfrm>
              <a:off x="1204997" y="5721935"/>
              <a:ext cx="2777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3%: Non sensibile al tema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91012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oave Intermezzo">
            <a:extLst>
              <a:ext uri="{FF2B5EF4-FFF2-40B4-BE49-F238E27FC236}">
                <a16:creationId xmlns:a16="http://schemas.microsoft.com/office/drawing/2014/main" id="{C808551D-6CB1-4667-8D92-B60AB2DC5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385" y="947176"/>
            <a:ext cx="3519393" cy="528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EA4CE66-2C29-4B4A-ACDA-42F05ED8670E}"/>
              </a:ext>
            </a:extLst>
          </p:cNvPr>
          <p:cNvSpPr txBox="1"/>
          <p:nvPr/>
        </p:nvSpPr>
        <p:spPr>
          <a:xfrm>
            <a:off x="1143000" y="1314450"/>
            <a:ext cx="257175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FFC39ED-A008-49AB-ABCE-EE787D7B1A86}"/>
              </a:ext>
            </a:extLst>
          </p:cNvPr>
          <p:cNvSpPr txBox="1"/>
          <p:nvPr/>
        </p:nvSpPr>
        <p:spPr>
          <a:xfrm>
            <a:off x="1063501" y="1674320"/>
            <a:ext cx="590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L A   C H A L </a:t>
            </a:r>
            <a:r>
              <a:rPr lang="it-IT" sz="3600" dirty="0" err="1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L</a:t>
            </a:r>
            <a:r>
              <a:rPr lang="it-IT" sz="36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 E N G E</a:t>
            </a:r>
            <a:endParaRPr lang="en-GB" sz="3600" dirty="0">
              <a:solidFill>
                <a:srgbClr val="A50021"/>
              </a:solidFill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233245" y="896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71C99D2-8101-4D2D-94A5-77B00F76DF02}"/>
              </a:ext>
            </a:extLst>
          </p:cNvPr>
          <p:cNvSpPr/>
          <p:nvPr/>
        </p:nvSpPr>
        <p:spPr>
          <a:xfrm rot="5400000">
            <a:off x="11471360" y="4987633"/>
            <a:ext cx="571497" cy="1162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o 1">
            <a:extLst>
              <a:ext uri="{FF2B5EF4-FFF2-40B4-BE49-F238E27FC236}">
                <a16:creationId xmlns:a16="http://schemas.microsoft.com/office/drawing/2014/main" id="{2A8FD51F-9B7E-4DC1-A785-630C1E53A7C5}"/>
              </a:ext>
            </a:extLst>
          </p:cNvPr>
          <p:cNvGrpSpPr/>
          <p:nvPr/>
        </p:nvGrpSpPr>
        <p:grpSpPr>
          <a:xfrm>
            <a:off x="1143000" y="1960781"/>
            <a:ext cx="4392133" cy="3539430"/>
            <a:chOff x="1518683" y="1193045"/>
            <a:chExt cx="4392133" cy="3539430"/>
          </a:xfrm>
        </p:grpSpPr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8A850614-218C-484C-89C3-136247414B5D}"/>
                </a:ext>
              </a:extLst>
            </p:cNvPr>
            <p:cNvSpPr txBox="1"/>
            <p:nvPr/>
          </p:nvSpPr>
          <p:spPr>
            <a:xfrm>
              <a:off x="1603481" y="1193045"/>
              <a:ext cx="4307335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it-IT" sz="1400" dirty="0"/>
            </a:p>
            <a:p>
              <a:endParaRPr lang="it-IT" sz="1400" dirty="0"/>
            </a:p>
            <a:p>
              <a:endParaRPr lang="it-IT" sz="2400" dirty="0">
                <a:latin typeface="+mj-lt"/>
              </a:endParaRPr>
            </a:p>
            <a:p>
              <a:r>
                <a:rPr lang="it-IT" sz="2400" dirty="0">
                  <a:latin typeface="+mj-lt"/>
                </a:rPr>
                <a:t>Come, durante la frenetica routine quotidiana, possiamo dare un rapido sguardo alle scorte alimentari nella nostra abitazione durante il momento spesa? </a:t>
              </a:r>
            </a:p>
            <a:p>
              <a:endParaRPr lang="it-IT" sz="1400" dirty="0">
                <a:solidFill>
                  <a:srgbClr val="E9D5BD"/>
                </a:solidFill>
              </a:endParaRPr>
            </a:p>
            <a:p>
              <a:r>
                <a:rPr lang="it-IT" sz="1400" dirty="0">
                  <a:solidFill>
                    <a:srgbClr val="E9D5BD"/>
                  </a:solidFill>
                </a:rPr>
                <a:t> </a:t>
              </a:r>
              <a:endParaRPr lang="it-IT" sz="1400" dirty="0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65FBEAAB-6EF0-45A9-8428-87D8B5D5C5D4}"/>
                </a:ext>
              </a:extLst>
            </p:cNvPr>
            <p:cNvSpPr/>
            <p:nvPr/>
          </p:nvSpPr>
          <p:spPr>
            <a:xfrm>
              <a:off x="1518683" y="1885390"/>
              <a:ext cx="4392133" cy="249835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44376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4EA4CE66-2C29-4B4A-ACDA-42F05ED8670E}"/>
              </a:ext>
            </a:extLst>
          </p:cNvPr>
          <p:cNvSpPr txBox="1"/>
          <p:nvPr/>
        </p:nvSpPr>
        <p:spPr>
          <a:xfrm>
            <a:off x="1143000" y="1314450"/>
            <a:ext cx="257175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71C99D2-8101-4D2D-94A5-77B00F76DF02}"/>
              </a:ext>
            </a:extLst>
          </p:cNvPr>
          <p:cNvSpPr/>
          <p:nvPr/>
        </p:nvSpPr>
        <p:spPr>
          <a:xfrm rot="5400000">
            <a:off x="275921" y="352015"/>
            <a:ext cx="571497" cy="1162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0DFDC229-A957-47C8-BF9D-F744099BC429}"/>
              </a:ext>
            </a:extLst>
          </p:cNvPr>
          <p:cNvGrpSpPr/>
          <p:nvPr/>
        </p:nvGrpSpPr>
        <p:grpSpPr>
          <a:xfrm>
            <a:off x="786775" y="189596"/>
            <a:ext cx="3553139" cy="6431182"/>
            <a:chOff x="8001000" y="213409"/>
            <a:chExt cx="3553139" cy="6431182"/>
          </a:xfrm>
        </p:grpSpPr>
        <p:pic>
          <p:nvPicPr>
            <p:cNvPr id="18" name="Picture 6" descr="school college GIF by Indiana University Bloomington">
              <a:extLst>
                <a:ext uri="{FF2B5EF4-FFF2-40B4-BE49-F238E27FC236}">
                  <a16:creationId xmlns:a16="http://schemas.microsoft.com/office/drawing/2014/main" id="{17C32DFA-5E30-4B19-ABF3-0B25351C27A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13409"/>
              <a:ext cx="3549982" cy="2056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school homework GIF by PBS Digital Studios">
              <a:extLst>
                <a:ext uri="{FF2B5EF4-FFF2-40B4-BE49-F238E27FC236}">
                  <a16:creationId xmlns:a16="http://schemas.microsoft.com/office/drawing/2014/main" id="{08A532E1-D9ED-434A-84D2-C1120069138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460150"/>
              <a:ext cx="3553139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0" descr="season three hug GIF by Hallmark Channel">
              <a:extLst>
                <a:ext uri="{FF2B5EF4-FFF2-40B4-BE49-F238E27FC236}">
                  <a16:creationId xmlns:a16="http://schemas.microsoft.com/office/drawing/2014/main" id="{E515AA2F-1299-4DF6-AE7C-E852A11D899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4647726"/>
              <a:ext cx="3549982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Segnaposto contenuto 2">
            <a:extLst>
              <a:ext uri="{FF2B5EF4-FFF2-40B4-BE49-F238E27FC236}">
                <a16:creationId xmlns:a16="http://schemas.microsoft.com/office/drawing/2014/main" id="{550184C5-BA46-4177-A2C3-BB02E43409C5}"/>
              </a:ext>
            </a:extLst>
          </p:cNvPr>
          <p:cNvSpPr txBox="1">
            <a:spLocks/>
          </p:cNvSpPr>
          <p:nvPr/>
        </p:nvSpPr>
        <p:spPr>
          <a:xfrm>
            <a:off x="5143193" y="364172"/>
            <a:ext cx="2676525" cy="72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Marco</a:t>
            </a:r>
            <a:r>
              <a:rPr lang="it-IT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34</a:t>
            </a:r>
            <a:endParaRPr lang="en-GB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AA8C4AB-D3E1-48A5-AC9C-0879FE6D688B}"/>
              </a:ext>
            </a:extLst>
          </p:cNvPr>
          <p:cNvSpPr txBox="1"/>
          <p:nvPr/>
        </p:nvSpPr>
        <p:spPr>
          <a:xfrm>
            <a:off x="5143193" y="799077"/>
            <a:ext cx="3549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Giovane lavoratore che abita da solo a Milano. È talmente preso dal suo lavoro che spesso quando è al supermercato non riesce a ricordare cosa ha nel frigorifero e nella dispensa.</a:t>
            </a:r>
          </a:p>
          <a:p>
            <a:endParaRPr lang="it-IT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ADFBE7F-693E-4E53-AA31-9B8CB8A5C82D}"/>
              </a:ext>
            </a:extLst>
          </p:cNvPr>
          <p:cNvSpPr txBox="1"/>
          <p:nvPr/>
        </p:nvSpPr>
        <p:spPr>
          <a:xfrm rot="16200000">
            <a:off x="-2569194" y="1997486"/>
            <a:ext cx="590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I L  T A R G E T</a:t>
            </a:r>
            <a:endParaRPr lang="en-GB" sz="3600" dirty="0">
              <a:solidFill>
                <a:srgbClr val="A50021"/>
              </a:solidFill>
              <a:latin typeface="+mj-lt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803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4EA4CE66-2C29-4B4A-ACDA-42F05ED8670E}"/>
              </a:ext>
            </a:extLst>
          </p:cNvPr>
          <p:cNvSpPr txBox="1"/>
          <p:nvPr/>
        </p:nvSpPr>
        <p:spPr>
          <a:xfrm>
            <a:off x="1143000" y="1314450"/>
            <a:ext cx="257175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71C99D2-8101-4D2D-94A5-77B00F76DF02}"/>
              </a:ext>
            </a:extLst>
          </p:cNvPr>
          <p:cNvSpPr/>
          <p:nvPr/>
        </p:nvSpPr>
        <p:spPr>
          <a:xfrm rot="5400000">
            <a:off x="275921" y="352015"/>
            <a:ext cx="571497" cy="1162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0DFDC229-A957-47C8-BF9D-F744099BC429}"/>
              </a:ext>
            </a:extLst>
          </p:cNvPr>
          <p:cNvGrpSpPr/>
          <p:nvPr/>
        </p:nvGrpSpPr>
        <p:grpSpPr>
          <a:xfrm>
            <a:off x="786775" y="189596"/>
            <a:ext cx="3553139" cy="6431182"/>
            <a:chOff x="8001000" y="213409"/>
            <a:chExt cx="3553139" cy="6431182"/>
          </a:xfrm>
        </p:grpSpPr>
        <p:pic>
          <p:nvPicPr>
            <p:cNvPr id="18" name="Picture 6" descr="school college GIF by Indiana University Bloomington">
              <a:extLst>
                <a:ext uri="{FF2B5EF4-FFF2-40B4-BE49-F238E27FC236}">
                  <a16:creationId xmlns:a16="http://schemas.microsoft.com/office/drawing/2014/main" id="{17C32DFA-5E30-4B19-ABF3-0B25351C27A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13409"/>
              <a:ext cx="3549982" cy="2056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school homework GIF by PBS Digital Studios">
              <a:extLst>
                <a:ext uri="{FF2B5EF4-FFF2-40B4-BE49-F238E27FC236}">
                  <a16:creationId xmlns:a16="http://schemas.microsoft.com/office/drawing/2014/main" id="{08A532E1-D9ED-434A-84D2-C1120069138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460150"/>
              <a:ext cx="3553139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0" descr="season three hug GIF by Hallmark Channel">
              <a:extLst>
                <a:ext uri="{FF2B5EF4-FFF2-40B4-BE49-F238E27FC236}">
                  <a16:creationId xmlns:a16="http://schemas.microsoft.com/office/drawing/2014/main" id="{E515AA2F-1299-4DF6-AE7C-E852A11D899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4647726"/>
              <a:ext cx="3549982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Segnaposto contenuto 2">
            <a:extLst>
              <a:ext uri="{FF2B5EF4-FFF2-40B4-BE49-F238E27FC236}">
                <a16:creationId xmlns:a16="http://schemas.microsoft.com/office/drawing/2014/main" id="{550184C5-BA46-4177-A2C3-BB02E43409C5}"/>
              </a:ext>
            </a:extLst>
          </p:cNvPr>
          <p:cNvSpPr txBox="1">
            <a:spLocks/>
          </p:cNvSpPr>
          <p:nvPr/>
        </p:nvSpPr>
        <p:spPr>
          <a:xfrm>
            <a:off x="5143193" y="364172"/>
            <a:ext cx="2676525" cy="72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Marco</a:t>
            </a:r>
            <a:r>
              <a:rPr lang="it-IT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34</a:t>
            </a:r>
            <a:endParaRPr lang="en-GB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AA8C4AB-D3E1-48A5-AC9C-0879FE6D688B}"/>
              </a:ext>
            </a:extLst>
          </p:cNvPr>
          <p:cNvSpPr txBox="1"/>
          <p:nvPr/>
        </p:nvSpPr>
        <p:spPr>
          <a:xfrm>
            <a:off x="5143193" y="799077"/>
            <a:ext cx="3549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Giovane lavoratore che abita da solo a Milano. È talmente preso dal suo lavoro che spesso quando è al supermercato non riesce a ricordare cosa ha nel frigorifero e nella dispensa.</a:t>
            </a:r>
          </a:p>
          <a:p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4C5E3FB-7F3C-4ECA-ADC1-6B449F882044}"/>
              </a:ext>
            </a:extLst>
          </p:cNvPr>
          <p:cNvSpPr txBox="1"/>
          <p:nvPr/>
        </p:nvSpPr>
        <p:spPr>
          <a:xfrm rot="16200000">
            <a:off x="-2569194" y="1997486"/>
            <a:ext cx="590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I L  T A R G E T</a:t>
            </a:r>
            <a:endParaRPr lang="en-GB" sz="3600" dirty="0">
              <a:solidFill>
                <a:srgbClr val="A50021"/>
              </a:solidFill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23" name="Segnaposto contenuto 2">
            <a:extLst>
              <a:ext uri="{FF2B5EF4-FFF2-40B4-BE49-F238E27FC236}">
                <a16:creationId xmlns:a16="http://schemas.microsoft.com/office/drawing/2014/main" id="{0A2AAF92-B62C-4139-8B53-27CDCD8E7D88}"/>
              </a:ext>
            </a:extLst>
          </p:cNvPr>
          <p:cNvSpPr txBox="1">
            <a:spLocks/>
          </p:cNvSpPr>
          <p:nvPr/>
        </p:nvSpPr>
        <p:spPr>
          <a:xfrm>
            <a:off x="5143193" y="2486335"/>
            <a:ext cx="4676775" cy="72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600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Francesca</a:t>
            </a:r>
            <a:r>
              <a:rPr lang="it-IT" sz="2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23</a:t>
            </a:r>
            <a:endParaRPr lang="en-GB" sz="26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9B49CA2-6485-4F4A-B0FA-B15A5029B30B}"/>
              </a:ext>
            </a:extLst>
          </p:cNvPr>
          <p:cNvSpPr txBox="1"/>
          <p:nvPr/>
        </p:nvSpPr>
        <p:spPr>
          <a:xfrm>
            <a:off x="5143193" y="2941928"/>
            <a:ext cx="3549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Studentessa universitaria che vive con le sue coinquiline a Torino. Impegnata con lo studio, ha poco tempo da dedicare alla cucina e spesso non si rende conto della scadenza dei cibi che ha acquistato precedentemente.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1811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4EA4CE66-2C29-4B4A-ACDA-42F05ED8670E}"/>
              </a:ext>
            </a:extLst>
          </p:cNvPr>
          <p:cNvSpPr txBox="1"/>
          <p:nvPr/>
        </p:nvSpPr>
        <p:spPr>
          <a:xfrm>
            <a:off x="1143000" y="1314450"/>
            <a:ext cx="257175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971C99D2-8101-4D2D-94A5-77B00F76DF02}"/>
              </a:ext>
            </a:extLst>
          </p:cNvPr>
          <p:cNvSpPr/>
          <p:nvPr/>
        </p:nvSpPr>
        <p:spPr>
          <a:xfrm rot="5400000">
            <a:off x="275921" y="352015"/>
            <a:ext cx="571497" cy="1162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0DFDC229-A957-47C8-BF9D-F744099BC429}"/>
              </a:ext>
            </a:extLst>
          </p:cNvPr>
          <p:cNvGrpSpPr/>
          <p:nvPr/>
        </p:nvGrpSpPr>
        <p:grpSpPr>
          <a:xfrm>
            <a:off x="786775" y="189596"/>
            <a:ext cx="3553139" cy="6431182"/>
            <a:chOff x="8001000" y="213409"/>
            <a:chExt cx="3553139" cy="6431182"/>
          </a:xfrm>
        </p:grpSpPr>
        <p:pic>
          <p:nvPicPr>
            <p:cNvPr id="18" name="Picture 6" descr="school college GIF by Indiana University Bloomington">
              <a:extLst>
                <a:ext uri="{FF2B5EF4-FFF2-40B4-BE49-F238E27FC236}">
                  <a16:creationId xmlns:a16="http://schemas.microsoft.com/office/drawing/2014/main" id="{17C32DFA-5E30-4B19-ABF3-0B25351C27A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13409"/>
              <a:ext cx="3549982" cy="2056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school homework GIF by PBS Digital Studios">
              <a:extLst>
                <a:ext uri="{FF2B5EF4-FFF2-40B4-BE49-F238E27FC236}">
                  <a16:creationId xmlns:a16="http://schemas.microsoft.com/office/drawing/2014/main" id="{08A532E1-D9ED-434A-84D2-C1120069138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2460150"/>
              <a:ext cx="3553139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0" descr="season three hug GIF by Hallmark Channel">
              <a:extLst>
                <a:ext uri="{FF2B5EF4-FFF2-40B4-BE49-F238E27FC236}">
                  <a16:creationId xmlns:a16="http://schemas.microsoft.com/office/drawing/2014/main" id="{E515AA2F-1299-4DF6-AE7C-E852A11D899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4647726"/>
              <a:ext cx="3549982" cy="199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Segnaposto contenuto 2">
            <a:extLst>
              <a:ext uri="{FF2B5EF4-FFF2-40B4-BE49-F238E27FC236}">
                <a16:creationId xmlns:a16="http://schemas.microsoft.com/office/drawing/2014/main" id="{550184C5-BA46-4177-A2C3-BB02E43409C5}"/>
              </a:ext>
            </a:extLst>
          </p:cNvPr>
          <p:cNvSpPr txBox="1">
            <a:spLocks/>
          </p:cNvSpPr>
          <p:nvPr/>
        </p:nvSpPr>
        <p:spPr>
          <a:xfrm>
            <a:off x="5143193" y="364172"/>
            <a:ext cx="2676525" cy="72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Marco</a:t>
            </a:r>
            <a:r>
              <a:rPr lang="it-IT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34</a:t>
            </a:r>
            <a:endParaRPr lang="en-GB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AA8C4AB-D3E1-48A5-AC9C-0879FE6D688B}"/>
              </a:ext>
            </a:extLst>
          </p:cNvPr>
          <p:cNvSpPr txBox="1"/>
          <p:nvPr/>
        </p:nvSpPr>
        <p:spPr>
          <a:xfrm>
            <a:off x="5143193" y="799077"/>
            <a:ext cx="3549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Giovane lavoratore che abita da solo a Milano. È talmente preso dal suo lavoro che spesso quando è al supermercato non riesce a ricordare cosa ha nel frigorifero e nella dispensa.</a:t>
            </a:r>
          </a:p>
          <a:p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4C5E3FB-7F3C-4ECA-ADC1-6B449F882044}"/>
              </a:ext>
            </a:extLst>
          </p:cNvPr>
          <p:cNvSpPr txBox="1"/>
          <p:nvPr/>
        </p:nvSpPr>
        <p:spPr>
          <a:xfrm rot="16200000">
            <a:off x="-2569194" y="1997486"/>
            <a:ext cx="590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I L  T A R G E T</a:t>
            </a:r>
            <a:endParaRPr lang="en-GB" sz="3600" dirty="0">
              <a:solidFill>
                <a:srgbClr val="A50021"/>
              </a:solidFill>
              <a:latin typeface="+mj-lt"/>
              <a:ea typeface="Source Sans Pro SemiBold" panose="020B0603030403020204" pitchFamily="34" charset="0"/>
            </a:endParaRPr>
          </a:p>
        </p:txBody>
      </p:sp>
      <p:sp>
        <p:nvSpPr>
          <p:cNvPr id="23" name="Segnaposto contenuto 2">
            <a:extLst>
              <a:ext uri="{FF2B5EF4-FFF2-40B4-BE49-F238E27FC236}">
                <a16:creationId xmlns:a16="http://schemas.microsoft.com/office/drawing/2014/main" id="{0A2AAF92-B62C-4139-8B53-27CDCD8E7D88}"/>
              </a:ext>
            </a:extLst>
          </p:cNvPr>
          <p:cNvSpPr txBox="1">
            <a:spLocks/>
          </p:cNvSpPr>
          <p:nvPr/>
        </p:nvSpPr>
        <p:spPr>
          <a:xfrm>
            <a:off x="5143193" y="2486335"/>
            <a:ext cx="4676775" cy="72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600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Francesca</a:t>
            </a:r>
            <a:r>
              <a:rPr lang="it-IT" sz="2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23</a:t>
            </a:r>
            <a:endParaRPr lang="en-GB" sz="26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9B49CA2-6485-4F4A-B0FA-B15A5029B30B}"/>
              </a:ext>
            </a:extLst>
          </p:cNvPr>
          <p:cNvSpPr txBox="1"/>
          <p:nvPr/>
        </p:nvSpPr>
        <p:spPr>
          <a:xfrm>
            <a:off x="5143193" y="2941928"/>
            <a:ext cx="3549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Studentessa universitaria che vive con le sue coinquiline a Torino. Impegnata con lo studio, ha poco tempo da dedicare alla cucina e spesso non si rende conto della scadenza dei cibi che ha acquistato precedentemente.</a:t>
            </a:r>
          </a:p>
          <a:p>
            <a:endParaRPr lang="it-IT" dirty="0"/>
          </a:p>
        </p:txBody>
      </p:sp>
      <p:sp>
        <p:nvSpPr>
          <p:cNvPr id="25" name="Segnaposto contenuto 2">
            <a:extLst>
              <a:ext uri="{FF2B5EF4-FFF2-40B4-BE49-F238E27FC236}">
                <a16:creationId xmlns:a16="http://schemas.microsoft.com/office/drawing/2014/main" id="{10ADE688-4E65-421A-8AC8-23390505A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193" y="4791349"/>
            <a:ext cx="4854150" cy="1661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600" dirty="0">
                <a:solidFill>
                  <a:srgbClr val="A5002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Mario e Claudia</a:t>
            </a:r>
            <a:r>
              <a:rPr lang="it-IT" sz="2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, 43 e 41</a:t>
            </a:r>
          </a:p>
          <a:p>
            <a:pPr marL="0" indent="0">
              <a:buNone/>
            </a:pPr>
            <a:r>
              <a:rPr lang="it-IT" sz="1400" dirty="0">
                <a:ea typeface="Source Sans Pro SemiBold" panose="020B0603030403020204" pitchFamily="34" charset="0"/>
              </a:rPr>
              <a:t>Sono una giovane coppia di Bari, entrambi lavoratori e con due figlie piccole. Quando dopo una giornata di lavoro vanno a fare la spesa, spesso tornano a casa e si rendono conto di aver dimenticato di acquistare qualcosa che serviva a loro o alle loro figlie.</a:t>
            </a:r>
          </a:p>
          <a:p>
            <a:pPr marL="0" indent="0">
              <a:buNone/>
            </a:pPr>
            <a:endParaRPr lang="en-GB" sz="2600" dirty="0">
              <a:solidFill>
                <a:srgbClr val="E9D5BD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153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C72350F-E7E3-47B5-8224-7387F33BCC76}"/>
              </a:ext>
            </a:extLst>
          </p:cNvPr>
          <p:cNvSpPr txBox="1"/>
          <p:nvPr/>
        </p:nvSpPr>
        <p:spPr>
          <a:xfrm rot="16200000">
            <a:off x="-2307620" y="3146552"/>
            <a:ext cx="5837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>
                <a:solidFill>
                  <a:srgbClr val="A50021"/>
                </a:solidFill>
                <a:latin typeface="+mj-lt"/>
                <a:ea typeface="Source Sans Pro SemiBold" panose="020B0603030403020204" pitchFamily="34" charset="0"/>
              </a:rPr>
              <a:t>P R O B L E M  S O L V I N G</a:t>
            </a:r>
            <a:endParaRPr lang="en-GB" sz="4000" dirty="0">
              <a:solidFill>
                <a:srgbClr val="A50021"/>
              </a:solidFill>
              <a:latin typeface="+mj-lt"/>
              <a:ea typeface="Source Sans Pro SemiBold" panose="020B0603030403020204" pitchFamily="34" charset="0"/>
            </a:endParaRPr>
          </a:p>
        </p:txBody>
      </p:sp>
      <p:pic>
        <p:nvPicPr>
          <p:cNvPr id="1054" name="Picture 30">
            <a:extLst>
              <a:ext uri="{FF2B5EF4-FFF2-40B4-BE49-F238E27FC236}">
                <a16:creationId xmlns:a16="http://schemas.microsoft.com/office/drawing/2014/main" id="{89A9FFEB-7358-495E-A868-76E3605E30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" t="9391" r="49274" b="11463"/>
          <a:stretch/>
        </p:blipFill>
        <p:spPr bwMode="auto">
          <a:xfrm>
            <a:off x="1843264" y="396267"/>
            <a:ext cx="3265264" cy="602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ADE14E9F-34D8-4BBF-9B2D-466E1535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156" y="1237475"/>
            <a:ext cx="2556674" cy="4502925"/>
          </a:xfrm>
          <a:prstGeom prst="rect">
            <a:avLst/>
          </a:prstGeom>
        </p:spPr>
      </p:pic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FE1D690C-92AB-40CE-B631-C51845EC3A21}"/>
              </a:ext>
            </a:extLst>
          </p:cNvPr>
          <p:cNvSpPr/>
          <p:nvPr/>
        </p:nvSpPr>
        <p:spPr>
          <a:xfrm>
            <a:off x="4175432" y="5235496"/>
            <a:ext cx="372354" cy="3912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9A092875-975B-48D7-9BCB-853C1A845EED}"/>
              </a:ext>
            </a:extLst>
          </p:cNvPr>
          <p:cNvGrpSpPr/>
          <p:nvPr/>
        </p:nvGrpSpPr>
        <p:grpSpPr>
          <a:xfrm>
            <a:off x="4892203" y="396267"/>
            <a:ext cx="3265264" cy="6023139"/>
            <a:chOff x="4552249" y="722905"/>
            <a:chExt cx="3392685" cy="6194770"/>
          </a:xfrm>
        </p:grpSpPr>
        <p:pic>
          <p:nvPicPr>
            <p:cNvPr id="75" name="Picture 30">
              <a:extLst>
                <a:ext uri="{FF2B5EF4-FFF2-40B4-BE49-F238E27FC236}">
                  <a16:creationId xmlns:a16="http://schemas.microsoft.com/office/drawing/2014/main" id="{67C6A59B-6F50-4F4D-9ED3-2133A064DB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1" t="9391" r="49274" b="11463"/>
            <a:stretch/>
          </p:blipFill>
          <p:spPr bwMode="auto">
            <a:xfrm>
              <a:off x="4552249" y="722905"/>
              <a:ext cx="3392685" cy="6194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C33487EB-383D-4788-AB41-A8DA71D5B04C}"/>
                </a:ext>
              </a:extLst>
            </p:cNvPr>
            <p:cNvSpPr/>
            <p:nvPr/>
          </p:nvSpPr>
          <p:spPr>
            <a:xfrm>
              <a:off x="4938453" y="1652331"/>
              <a:ext cx="2585606" cy="44827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4" name="CasellaDiTesto 83">
            <a:extLst>
              <a:ext uri="{FF2B5EF4-FFF2-40B4-BE49-F238E27FC236}">
                <a16:creationId xmlns:a16="http://schemas.microsoft.com/office/drawing/2014/main" id="{BB4FF74C-EB4B-4290-B772-C998199B0292}"/>
              </a:ext>
            </a:extLst>
          </p:cNvPr>
          <p:cNvSpPr txBox="1"/>
          <p:nvPr/>
        </p:nvSpPr>
        <p:spPr>
          <a:xfrm>
            <a:off x="5166555" y="4194312"/>
            <a:ext cx="2797136" cy="628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chemeClr val="accent5">
                    <a:lumMod val="75000"/>
                  </a:schemeClr>
                </a:solidFill>
                <a:latin typeface="Segoe Script" panose="030B0504020000000003" pitchFamily="66" charset="0"/>
              </a:rPr>
              <a:t>ListEasy</a:t>
            </a:r>
            <a:endParaRPr lang="it-IT" dirty="0">
              <a:solidFill>
                <a:schemeClr val="accent5">
                  <a:lumMod val="75000"/>
                </a:schemeClr>
              </a:solidFill>
              <a:latin typeface="Segoe Script" panose="030B0504020000000003" pitchFamily="66" charset="0"/>
            </a:endParaRPr>
          </a:p>
          <a:p>
            <a:endParaRPr lang="en-GB" dirty="0"/>
          </a:p>
        </p:txBody>
      </p: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5B9C1E10-EFEF-4CCB-82EC-DCCF11C270A3}"/>
              </a:ext>
            </a:extLst>
          </p:cNvPr>
          <p:cNvGrpSpPr/>
          <p:nvPr/>
        </p:nvGrpSpPr>
        <p:grpSpPr>
          <a:xfrm>
            <a:off x="7899037" y="382192"/>
            <a:ext cx="3265264" cy="6023139"/>
            <a:chOff x="7659758" y="609446"/>
            <a:chExt cx="3392685" cy="6194770"/>
          </a:xfrm>
        </p:grpSpPr>
        <p:grpSp>
          <p:nvGrpSpPr>
            <p:cNvPr id="85" name="Gruppo 84">
              <a:extLst>
                <a:ext uri="{FF2B5EF4-FFF2-40B4-BE49-F238E27FC236}">
                  <a16:creationId xmlns:a16="http://schemas.microsoft.com/office/drawing/2014/main" id="{6E7A2974-C61E-4279-9A53-BC4A9C9B8A0E}"/>
                </a:ext>
              </a:extLst>
            </p:cNvPr>
            <p:cNvGrpSpPr/>
            <p:nvPr/>
          </p:nvGrpSpPr>
          <p:grpSpPr>
            <a:xfrm>
              <a:off x="7659758" y="609446"/>
              <a:ext cx="3392685" cy="6194770"/>
              <a:chOff x="4552249" y="722905"/>
              <a:chExt cx="3392685" cy="6194770"/>
            </a:xfrm>
          </p:grpSpPr>
          <p:pic>
            <p:nvPicPr>
              <p:cNvPr id="86" name="Picture 30">
                <a:extLst>
                  <a:ext uri="{FF2B5EF4-FFF2-40B4-BE49-F238E27FC236}">
                    <a16:creationId xmlns:a16="http://schemas.microsoft.com/office/drawing/2014/main" id="{25FFC987-669D-4940-9E76-CB1F88AE78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81" t="9391" r="49274" b="11463"/>
              <a:stretch/>
            </p:blipFill>
            <p:spPr bwMode="auto">
              <a:xfrm>
                <a:off x="4552249" y="722905"/>
                <a:ext cx="3392685" cy="61947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7" name="Rettangolo 86">
                <a:extLst>
                  <a:ext uri="{FF2B5EF4-FFF2-40B4-BE49-F238E27FC236}">
                    <a16:creationId xmlns:a16="http://schemas.microsoft.com/office/drawing/2014/main" id="{6CADD9F4-3F1F-44E4-99DB-CB1C0B5DCC2A}"/>
                  </a:ext>
                </a:extLst>
              </p:cNvPr>
              <p:cNvSpPr/>
              <p:nvPr/>
            </p:nvSpPr>
            <p:spPr>
              <a:xfrm>
                <a:off x="4938453" y="1652331"/>
                <a:ext cx="2585606" cy="44827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5" name="Gruppo 34">
              <a:extLst>
                <a:ext uri="{FF2B5EF4-FFF2-40B4-BE49-F238E27FC236}">
                  <a16:creationId xmlns:a16="http://schemas.microsoft.com/office/drawing/2014/main" id="{CBB1ABEB-C61F-413F-9325-621D0255B7DD}"/>
                </a:ext>
              </a:extLst>
            </p:cNvPr>
            <p:cNvGrpSpPr/>
            <p:nvPr/>
          </p:nvGrpSpPr>
          <p:grpSpPr>
            <a:xfrm>
              <a:off x="8022235" y="1489101"/>
              <a:ext cx="2644930" cy="4608321"/>
              <a:chOff x="8059976" y="816208"/>
              <a:chExt cx="2989024" cy="5326996"/>
            </a:xfrm>
          </p:grpSpPr>
          <p:grpSp>
            <p:nvGrpSpPr>
              <p:cNvPr id="7" name="Gruppo 6">
                <a:extLst>
                  <a:ext uri="{FF2B5EF4-FFF2-40B4-BE49-F238E27FC236}">
                    <a16:creationId xmlns:a16="http://schemas.microsoft.com/office/drawing/2014/main" id="{46025569-3DFC-4D2A-9E2E-87CF46A79DA5}"/>
                  </a:ext>
                </a:extLst>
              </p:cNvPr>
              <p:cNvGrpSpPr/>
              <p:nvPr/>
            </p:nvGrpSpPr>
            <p:grpSpPr>
              <a:xfrm>
                <a:off x="8059976" y="816208"/>
                <a:ext cx="2989024" cy="5326996"/>
                <a:chOff x="6832581" y="1040606"/>
                <a:chExt cx="2848947" cy="5272087"/>
              </a:xfrm>
            </p:grpSpPr>
            <p:pic>
              <p:nvPicPr>
                <p:cNvPr id="1030" name="Picture 6" descr="A Brescia il primo supermercato digitale in Italia: spesa facile e ...">
                  <a:extLst>
                    <a:ext uri="{FF2B5EF4-FFF2-40B4-BE49-F238E27FC236}">
                      <a16:creationId xmlns:a16="http://schemas.microsoft.com/office/drawing/2014/main" id="{26370356-A260-4E33-825C-35CA14732C5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141" r="25760"/>
                <a:stretch/>
              </p:blipFill>
              <p:spPr bwMode="auto">
                <a:xfrm>
                  <a:off x="6832581" y="1040606"/>
                  <a:ext cx="2848947" cy="52720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6" name="Gruppo 5">
                  <a:extLst>
                    <a:ext uri="{FF2B5EF4-FFF2-40B4-BE49-F238E27FC236}">
                      <a16:creationId xmlns:a16="http://schemas.microsoft.com/office/drawing/2014/main" id="{B34EF5A3-A42E-4F77-9615-9B9F51BB9CB6}"/>
                    </a:ext>
                  </a:extLst>
                </p:cNvPr>
                <p:cNvGrpSpPr/>
                <p:nvPr/>
              </p:nvGrpSpPr>
              <p:grpSpPr>
                <a:xfrm>
                  <a:off x="6911439" y="1449024"/>
                  <a:ext cx="2770089" cy="1312487"/>
                  <a:chOff x="6872008" y="1391784"/>
                  <a:chExt cx="2770089" cy="1312487"/>
                </a:xfrm>
              </p:grpSpPr>
              <p:sp>
                <p:nvSpPr>
                  <p:cNvPr id="5" name="Rettangolo 4">
                    <a:extLst>
                      <a:ext uri="{FF2B5EF4-FFF2-40B4-BE49-F238E27FC236}">
                        <a16:creationId xmlns:a16="http://schemas.microsoft.com/office/drawing/2014/main" id="{8CE2B366-B081-404B-A191-C8FC4AFF9EF4}"/>
                      </a:ext>
                    </a:extLst>
                  </p:cNvPr>
                  <p:cNvSpPr/>
                  <p:nvPr/>
                </p:nvSpPr>
                <p:spPr>
                  <a:xfrm>
                    <a:off x="7225061" y="1391784"/>
                    <a:ext cx="2063985" cy="1000834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" name="CasellaDiTesto 3">
                    <a:extLst>
                      <a:ext uri="{FF2B5EF4-FFF2-40B4-BE49-F238E27FC236}">
                        <a16:creationId xmlns:a16="http://schemas.microsoft.com/office/drawing/2014/main" id="{1E3F99CA-E133-4602-B60B-CED62A8D1321}"/>
                      </a:ext>
                    </a:extLst>
                  </p:cNvPr>
                  <p:cNvSpPr txBox="1"/>
                  <p:nvPr/>
                </p:nvSpPr>
                <p:spPr>
                  <a:xfrm>
                    <a:off x="6872008" y="1436684"/>
                    <a:ext cx="2770089" cy="12675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it-IT" sz="1600" dirty="0" err="1">
                        <a:solidFill>
                          <a:schemeClr val="accent5">
                            <a:lumMod val="75000"/>
                          </a:schemeClr>
                        </a:solidFill>
                        <a:latin typeface="Segoe Script" panose="030B0504020000000003" pitchFamily="66" charset="0"/>
                      </a:rPr>
                      <a:t>ListEasy</a:t>
                    </a:r>
                    <a:endParaRPr lang="it-IT" sz="1600" dirty="0">
                      <a:solidFill>
                        <a:schemeClr val="accent5">
                          <a:lumMod val="75000"/>
                        </a:schemeClr>
                      </a:solidFill>
                      <a:latin typeface="Segoe Script" panose="030B0504020000000003" pitchFamily="66" charset="0"/>
                    </a:endParaRPr>
                  </a:p>
                  <a:p>
                    <a:pPr algn="ctr"/>
                    <a:r>
                      <a:rPr lang="it-IT" sz="16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Segoe Script" panose="030B0504020000000003" pitchFamily="66" charset="0"/>
                      </a:rPr>
                      <a:t>la tua dispensa intelligente </a:t>
                    </a:r>
                  </a:p>
                  <a:p>
                    <a:endParaRPr lang="en-GB" dirty="0"/>
                  </a:p>
                </p:txBody>
              </p:sp>
            </p:grpSp>
          </p:grpSp>
          <p:pic>
            <p:nvPicPr>
              <p:cNvPr id="29" name="Immagine 28">
                <a:extLst>
                  <a:ext uri="{FF2B5EF4-FFF2-40B4-BE49-F238E27FC236}">
                    <a16:creationId xmlns:a16="http://schemas.microsoft.com/office/drawing/2014/main" id="{20490D62-5126-4E05-9D96-5C50405045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37941" t="43530" r="37749" b="22614"/>
              <a:stretch/>
            </p:blipFill>
            <p:spPr>
              <a:xfrm>
                <a:off x="8803346" y="4418965"/>
                <a:ext cx="1733139" cy="1357712"/>
              </a:xfrm>
              <a:prstGeom prst="rect">
                <a:avLst/>
              </a:prstGeom>
            </p:spPr>
          </p:pic>
        </p:grpSp>
      </p:grpSp>
      <p:pic>
        <p:nvPicPr>
          <p:cNvPr id="1058" name="Picture 34">
            <a:extLst>
              <a:ext uri="{FF2B5EF4-FFF2-40B4-BE49-F238E27FC236}">
                <a16:creationId xmlns:a16="http://schemas.microsoft.com/office/drawing/2014/main" id="{56FC438E-918C-453C-B254-5970C1BC1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9706" y="87405"/>
            <a:ext cx="988360" cy="98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C99C9F55-491B-4608-A59D-E7A68BBB63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5351369" y="2133033"/>
            <a:ext cx="2407456" cy="200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>
            <a:extLst>
              <a:ext uri="{FF2B5EF4-FFF2-40B4-BE49-F238E27FC236}">
                <a16:creationId xmlns:a16="http://schemas.microsoft.com/office/drawing/2014/main" id="{9269FCD0-5709-4297-9E25-BB1C82D6F6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3" t="17711" r="24676" b="40181"/>
          <a:stretch/>
        </p:blipFill>
        <p:spPr bwMode="auto">
          <a:xfrm>
            <a:off x="4165907" y="5263484"/>
            <a:ext cx="374984" cy="31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25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698325C8-580D-41BD-AF95-2ABE1B824FF8}"/>
              </a:ext>
            </a:extLst>
          </p:cNvPr>
          <p:cNvSpPr/>
          <p:nvPr/>
        </p:nvSpPr>
        <p:spPr>
          <a:xfrm>
            <a:off x="11736668" y="4981575"/>
            <a:ext cx="142874" cy="1876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BEE390C-14B9-4FF8-9D6C-6251F8B98373}"/>
              </a:ext>
            </a:extLst>
          </p:cNvPr>
          <p:cNvCxnSpPr/>
          <p:nvPr/>
        </p:nvCxnSpPr>
        <p:spPr>
          <a:xfrm>
            <a:off x="11757109" y="2049189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92C2896-DEC3-4EDF-B3B4-3936B3CA6396}"/>
              </a:ext>
            </a:extLst>
          </p:cNvPr>
          <p:cNvCxnSpPr/>
          <p:nvPr/>
        </p:nvCxnSpPr>
        <p:spPr>
          <a:xfrm>
            <a:off x="11763679" y="3133725"/>
            <a:ext cx="0" cy="542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AC2B7318-770D-4DCB-9766-539C489564DB}"/>
              </a:ext>
            </a:extLst>
          </p:cNvPr>
          <p:cNvSpPr txBox="1"/>
          <p:nvPr/>
        </p:nvSpPr>
        <p:spPr>
          <a:xfrm>
            <a:off x="488415" y="777303"/>
            <a:ext cx="6788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i="1" dirty="0">
                <a:solidFill>
                  <a:srgbClr val="A50021"/>
                </a:solidFill>
                <a:latin typeface="+mj-lt"/>
              </a:rPr>
              <a:t>Funzionalità lista &amp; Funzionalità lista condivisa</a:t>
            </a:r>
            <a:endParaRPr lang="en-GB" sz="2400" i="1" dirty="0">
              <a:solidFill>
                <a:srgbClr val="A50021"/>
              </a:solidFill>
              <a:latin typeface="+mj-lt"/>
            </a:endParaRPr>
          </a:p>
        </p:txBody>
      </p:sp>
      <p:pic>
        <p:nvPicPr>
          <p:cNvPr id="60" name="Picture 10" descr="Set di tipi di codice a barre Vettore gratuito">
            <a:extLst>
              <a:ext uri="{FF2B5EF4-FFF2-40B4-BE49-F238E27FC236}">
                <a16:creationId xmlns:a16="http://schemas.microsoft.com/office/drawing/2014/main" id="{589C2B78-96E1-44DF-85AB-57D83AFBB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3753" r="74400" b="72502"/>
          <a:stretch/>
        </p:blipFill>
        <p:spPr bwMode="auto">
          <a:xfrm>
            <a:off x="1030943" y="2393172"/>
            <a:ext cx="936553" cy="9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2">
            <a:extLst>
              <a:ext uri="{FF2B5EF4-FFF2-40B4-BE49-F238E27FC236}">
                <a16:creationId xmlns:a16="http://schemas.microsoft.com/office/drawing/2014/main" id="{C7A4E1A8-6F55-46CC-9070-83658BF18E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1" t="31150" r="42593" b="54280"/>
          <a:stretch/>
        </p:blipFill>
        <p:spPr bwMode="auto">
          <a:xfrm>
            <a:off x="855637" y="5290371"/>
            <a:ext cx="1194543" cy="83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65" name="Gruppo 2064">
            <a:extLst>
              <a:ext uri="{FF2B5EF4-FFF2-40B4-BE49-F238E27FC236}">
                <a16:creationId xmlns:a16="http://schemas.microsoft.com/office/drawing/2014/main" id="{6AE19273-4B21-41F6-85E4-CF9036A0DDF4}"/>
              </a:ext>
            </a:extLst>
          </p:cNvPr>
          <p:cNvGrpSpPr/>
          <p:nvPr/>
        </p:nvGrpSpPr>
        <p:grpSpPr>
          <a:xfrm>
            <a:off x="7496470" y="341663"/>
            <a:ext cx="3593500" cy="6194770"/>
            <a:chOff x="7234771" y="127176"/>
            <a:chExt cx="3593500" cy="6194770"/>
          </a:xfrm>
        </p:grpSpPr>
        <p:grpSp>
          <p:nvGrpSpPr>
            <p:cNvPr id="2061" name="Gruppo 2060">
              <a:extLst>
                <a:ext uri="{FF2B5EF4-FFF2-40B4-BE49-F238E27FC236}">
                  <a16:creationId xmlns:a16="http://schemas.microsoft.com/office/drawing/2014/main" id="{2E3774E7-B5AC-4DCB-AB79-4B00BCE98512}"/>
                </a:ext>
              </a:extLst>
            </p:cNvPr>
            <p:cNvGrpSpPr/>
            <p:nvPr/>
          </p:nvGrpSpPr>
          <p:grpSpPr>
            <a:xfrm>
              <a:off x="7234771" y="127176"/>
              <a:ext cx="3593500" cy="6194770"/>
              <a:chOff x="7549096" y="-110949"/>
              <a:chExt cx="3593500" cy="6194770"/>
            </a:xfrm>
          </p:grpSpPr>
          <p:grpSp>
            <p:nvGrpSpPr>
              <p:cNvPr id="2059" name="Gruppo 2058">
                <a:extLst>
                  <a:ext uri="{FF2B5EF4-FFF2-40B4-BE49-F238E27FC236}">
                    <a16:creationId xmlns:a16="http://schemas.microsoft.com/office/drawing/2014/main" id="{B405B0C9-B213-41F5-BC43-CE69F2A512FA}"/>
                  </a:ext>
                </a:extLst>
              </p:cNvPr>
              <p:cNvGrpSpPr/>
              <p:nvPr/>
            </p:nvGrpSpPr>
            <p:grpSpPr>
              <a:xfrm>
                <a:off x="7549096" y="-110949"/>
                <a:ext cx="3593500" cy="6194770"/>
                <a:chOff x="6891871" y="79551"/>
                <a:chExt cx="3593500" cy="6194770"/>
              </a:xfrm>
            </p:grpSpPr>
            <p:grpSp>
              <p:nvGrpSpPr>
                <p:cNvPr id="52" name="Gruppo 51">
                  <a:extLst>
                    <a:ext uri="{FF2B5EF4-FFF2-40B4-BE49-F238E27FC236}">
                      <a16:creationId xmlns:a16="http://schemas.microsoft.com/office/drawing/2014/main" id="{36FE2227-2A37-46EB-A214-F06EA6317A71}"/>
                    </a:ext>
                  </a:extLst>
                </p:cNvPr>
                <p:cNvGrpSpPr/>
                <p:nvPr/>
              </p:nvGrpSpPr>
              <p:grpSpPr>
                <a:xfrm>
                  <a:off x="6891871" y="79551"/>
                  <a:ext cx="3593500" cy="6194770"/>
                  <a:chOff x="1576991" y="307802"/>
                  <a:chExt cx="3593500" cy="6194770"/>
                </a:xfrm>
              </p:grpSpPr>
              <p:grpSp>
                <p:nvGrpSpPr>
                  <p:cNvPr id="51" name="Gruppo 50">
                    <a:extLst>
                      <a:ext uri="{FF2B5EF4-FFF2-40B4-BE49-F238E27FC236}">
                        <a16:creationId xmlns:a16="http://schemas.microsoft.com/office/drawing/2014/main" id="{FBE5A25E-7230-402C-919E-388033C46D30}"/>
                      </a:ext>
                    </a:extLst>
                  </p:cNvPr>
                  <p:cNvGrpSpPr/>
                  <p:nvPr/>
                </p:nvGrpSpPr>
                <p:grpSpPr>
                  <a:xfrm>
                    <a:off x="1576991" y="307802"/>
                    <a:ext cx="3392685" cy="6194770"/>
                    <a:chOff x="1576991" y="307802"/>
                    <a:chExt cx="3392685" cy="6194770"/>
                  </a:xfrm>
                </p:grpSpPr>
                <p:grpSp>
                  <p:nvGrpSpPr>
                    <p:cNvPr id="50" name="Gruppo 49">
                      <a:extLst>
                        <a:ext uri="{FF2B5EF4-FFF2-40B4-BE49-F238E27FC236}">
                          <a16:creationId xmlns:a16="http://schemas.microsoft.com/office/drawing/2014/main" id="{B2C612A2-5066-4C7F-BB4F-5698BBED284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6991" y="307802"/>
                      <a:ext cx="3392685" cy="6194770"/>
                      <a:chOff x="1576991" y="307802"/>
                      <a:chExt cx="3392685" cy="6194770"/>
                    </a:xfrm>
                  </p:grpSpPr>
                  <p:grpSp>
                    <p:nvGrpSpPr>
                      <p:cNvPr id="24" name="Gruppo 23">
                        <a:extLst>
                          <a:ext uri="{FF2B5EF4-FFF2-40B4-BE49-F238E27FC236}">
                            <a16:creationId xmlns:a16="http://schemas.microsoft.com/office/drawing/2014/main" id="{37C4C309-AE8E-4322-806A-0C4F624B423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76991" y="307802"/>
                        <a:ext cx="3392685" cy="6194770"/>
                        <a:chOff x="2173607" y="0"/>
                        <a:chExt cx="3392685" cy="6194770"/>
                      </a:xfrm>
                    </p:grpSpPr>
                    <p:grpSp>
                      <p:nvGrpSpPr>
                        <p:cNvPr id="29" name="Gruppo 28">
                          <a:extLst>
                            <a:ext uri="{FF2B5EF4-FFF2-40B4-BE49-F238E27FC236}">
                              <a16:creationId xmlns:a16="http://schemas.microsoft.com/office/drawing/2014/main" id="{DAA5F872-BDBC-49BC-8AFC-58204C80017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173607" y="0"/>
                          <a:ext cx="3392685" cy="6194770"/>
                          <a:chOff x="4552249" y="722905"/>
                          <a:chExt cx="3392685" cy="6194770"/>
                        </a:xfrm>
                      </p:grpSpPr>
                      <p:pic>
                        <p:nvPicPr>
                          <p:cNvPr id="30" name="Picture 30">
                            <a:extLst>
                              <a:ext uri="{FF2B5EF4-FFF2-40B4-BE49-F238E27FC236}">
                                <a16:creationId xmlns:a16="http://schemas.microsoft.com/office/drawing/2014/main" id="{0511EBC0-93AA-4801-9B76-C3FAE39B513A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 rotWithShape="1"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7381" t="9391" r="49274" b="11463"/>
                          <a:stretch/>
                        </p:blipFill>
                        <p:spPr bwMode="auto">
                          <a:xfrm>
                            <a:off x="4552249" y="722905"/>
                            <a:ext cx="3392685" cy="619477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  <p:sp>
                        <p:nvSpPr>
                          <p:cNvPr id="31" name="Rettangolo 30">
                            <a:extLst>
                              <a:ext uri="{FF2B5EF4-FFF2-40B4-BE49-F238E27FC236}">
                                <a16:creationId xmlns:a16="http://schemas.microsoft.com/office/drawing/2014/main" id="{38C57601-552B-4333-A9C4-FD424073102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38453" y="1652331"/>
                            <a:ext cx="2585606" cy="4482764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solidFill>
                              <a:schemeClr val="bg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  <p:pic>
                      <p:nvPicPr>
                        <p:cNvPr id="19" name="Picture 6" descr="A Brescia il primo supermercato digitale in Italia: spesa facile e ...">
                          <a:extLst>
                            <a:ext uri="{FF2B5EF4-FFF2-40B4-BE49-F238E27FC236}">
                              <a16:creationId xmlns:a16="http://schemas.microsoft.com/office/drawing/2014/main" id="{F05BFCDC-1384-4D4F-A0A5-B0F51764D89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 rotWithShape="1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38141" r="25760"/>
                        <a:stretch/>
                      </p:blipFill>
                      <p:spPr bwMode="auto">
                        <a:xfrm>
                          <a:off x="2474260" y="873966"/>
                          <a:ext cx="2779058" cy="46257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20" name="Rettangolo 19">
                          <a:extLst>
                            <a:ext uri="{FF2B5EF4-FFF2-40B4-BE49-F238E27FC236}">
                              <a16:creationId xmlns:a16="http://schemas.microsoft.com/office/drawing/2014/main" id="{DED57124-CBE6-477F-8003-A39C7A1E52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53671" y="1332735"/>
                          <a:ext cx="2604668" cy="384873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pic>
                      <p:nvPicPr>
                        <p:cNvPr id="21" name="Picture 24" descr="People round icons young couple cartoon | Premium Vector">
                          <a:extLst>
                            <a:ext uri="{FF2B5EF4-FFF2-40B4-BE49-F238E27FC236}">
                              <a16:creationId xmlns:a16="http://schemas.microsoft.com/office/drawing/2014/main" id="{7DDDAF3D-FF2F-47D2-8EA2-A6D84042B86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 rotWithShape="1"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53016" t="51789" r="6038" b="5526"/>
                        <a:stretch/>
                      </p:blipFill>
                      <p:spPr bwMode="auto">
                        <a:xfrm>
                          <a:off x="2622843" y="1397413"/>
                          <a:ext cx="534617" cy="5205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36" name="CasellaDiTesto 35">
                          <a:extLst>
                            <a:ext uri="{FF2B5EF4-FFF2-40B4-BE49-F238E27FC236}">
                              <a16:creationId xmlns:a16="http://schemas.microsoft.com/office/drawing/2014/main" id="{0F32119C-6EAC-407E-A839-3533E4E0E4F4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157460" y="1500062"/>
                          <a:ext cx="1748117" cy="30777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it-IT" sz="1400" i="1" dirty="0">
                              <a:latin typeface="Avenir Next LT Pro Light" panose="020B0304020202020204" pitchFamily="34" charset="0"/>
                            </a:rPr>
                            <a:t>Francesca</a:t>
                          </a:r>
                          <a:endParaRPr lang="en-GB" sz="1400" i="1" dirty="0">
                            <a:latin typeface="Avenir Next LT Pro Light" panose="020B0304020202020204" pitchFamily="34" charset="0"/>
                          </a:endParaRPr>
                        </a:p>
                      </p:txBody>
                    </p:sp>
                  </p:grpSp>
                  <p:pic>
                    <p:nvPicPr>
                      <p:cNvPr id="2058" name="Picture 10" descr="Set di tipi di codice a barre Vettore gratuito">
                        <a:extLst>
                          <a:ext uri="{FF2B5EF4-FFF2-40B4-BE49-F238E27FC236}">
                            <a16:creationId xmlns:a16="http://schemas.microsoft.com/office/drawing/2014/main" id="{094073FB-AD9D-40B1-94D4-7F10F06148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 rotWithShape="1"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163" t="3753" r="74400" b="72502"/>
                      <a:stretch/>
                    </p:blipFill>
                    <p:spPr bwMode="auto">
                      <a:xfrm>
                        <a:off x="3055164" y="4981264"/>
                        <a:ext cx="448316" cy="4744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pic>
                    <p:nvPicPr>
                      <p:cNvPr id="2060" name="Picture 12">
                        <a:extLst>
                          <a:ext uri="{FF2B5EF4-FFF2-40B4-BE49-F238E27FC236}">
                            <a16:creationId xmlns:a16="http://schemas.microsoft.com/office/drawing/2014/main" id="{D377B30E-0FE9-491C-BA92-0F8823D3FF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6531" t="31150" r="42593" b="54280"/>
                      <a:stretch/>
                    </p:blipFill>
                    <p:spPr bwMode="auto">
                      <a:xfrm>
                        <a:off x="2157420" y="5074953"/>
                        <a:ext cx="448317" cy="3129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pic>
                    <p:nvPicPr>
                      <p:cNvPr id="2066" name="Picture 18" descr="Sale Sign Color Thin Line Icon Set. Vector">
                        <a:extLst>
                          <a:ext uri="{FF2B5EF4-FFF2-40B4-BE49-F238E27FC236}">
                            <a16:creationId xmlns:a16="http://schemas.microsoft.com/office/drawing/2014/main" id="{FB52743E-29F9-4DEA-AF0E-F0AA601DC4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 rotWithShape="1"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6903" t="76171" r="10384" b="10376"/>
                      <a:stretch/>
                    </p:blipFill>
                    <p:spPr bwMode="auto">
                      <a:xfrm>
                        <a:off x="3902839" y="4980247"/>
                        <a:ext cx="448316" cy="4744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grpSp>
                <p:pic>
                  <p:nvPicPr>
                    <p:cNvPr id="2056" name="Picture 8" descr="Set di icone vettoriali di ingegneria e produzione Vettore Premium">
                      <a:extLst>
                        <a:ext uri="{FF2B5EF4-FFF2-40B4-BE49-F238E27FC236}">
                          <a16:creationId xmlns:a16="http://schemas.microsoft.com/office/drawing/2014/main" id="{FBA645AE-15A4-4811-93FD-B3CE1E1A1A88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52255" t="51711" r="27147" b="28192"/>
                    <a:stretch/>
                  </p:blipFill>
                  <p:spPr bwMode="auto">
                    <a:xfrm>
                      <a:off x="4084803" y="1700894"/>
                      <a:ext cx="448316" cy="387586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7" name="CasellaDiTesto 36">
                      <a:extLst>
                        <a:ext uri="{FF2B5EF4-FFF2-40B4-BE49-F238E27FC236}">
                          <a16:creationId xmlns:a16="http://schemas.microsoft.com/office/drawing/2014/main" id="{8943D0F6-E830-4A91-93D6-0F20EA3038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968539" y="2505509"/>
                      <a:ext cx="2250140" cy="267765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100" dirty="0">
                          <a:latin typeface="+mj-lt"/>
                        </a:rPr>
                        <a:t>1 x Zucchero 1kg              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4 x Yogurt Caffè 125g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3 x Pasta penne rigate 500g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2 x Latte intero 1l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2 x Shampoo capelli ricci 250ml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1 x Capsule lavastoviglie 100 pz 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2 x Pizze surgelate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1 x Carne macinata 500 gr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1 kg Pomodori Pachino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6 x Acqua Frizzante 1,5l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1 x Tovaglioli di carta </a:t>
                      </a:r>
                    </a:p>
                    <a:p>
                      <a:r>
                        <a:rPr lang="it-IT" sz="1100" dirty="0">
                          <a:latin typeface="+mj-lt"/>
                        </a:rPr>
                        <a:t>2 x Cereali Integrali</a:t>
                      </a:r>
                    </a:p>
                    <a:p>
                      <a:endParaRPr lang="it-IT" sz="1100" dirty="0"/>
                    </a:p>
                    <a:p>
                      <a:endParaRPr lang="it-IT" sz="1100" dirty="0"/>
                    </a:p>
                    <a:p>
                      <a:r>
                        <a:rPr lang="it-IT" sz="1400" dirty="0"/>
                        <a:t>  </a:t>
                      </a:r>
                      <a:endParaRPr lang="en-GB" sz="1400" dirty="0"/>
                    </a:p>
                  </p:txBody>
                </p:sp>
                <p:cxnSp>
                  <p:nvCxnSpPr>
                    <p:cNvPr id="46" name="Connettore diritto 45">
                      <a:extLst>
                        <a:ext uri="{FF2B5EF4-FFF2-40B4-BE49-F238E27FC236}">
                          <a16:creationId xmlns:a16="http://schemas.microsoft.com/office/drawing/2014/main" id="{00257FD3-E738-411B-912E-57448A20E0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191000" y="4552950"/>
                      <a:ext cx="32210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3" name="CasellaDiTesto 52">
                      <a:extLst>
                        <a:ext uri="{FF2B5EF4-FFF2-40B4-BE49-F238E27FC236}">
                          <a16:creationId xmlns:a16="http://schemas.microsoft.com/office/drawing/2014/main" id="{E31077BC-CEB9-45C6-90F2-D101CD32B7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973557" y="2354017"/>
                      <a:ext cx="107072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100" b="1" dirty="0"/>
                        <a:t>LA TUA LISTA</a:t>
                      </a:r>
                      <a:endParaRPr lang="en-GB" sz="1100" b="1" dirty="0"/>
                    </a:p>
                  </p:txBody>
                </p:sp>
              </p:grpSp>
              <p:sp>
                <p:nvSpPr>
                  <p:cNvPr id="43" name="CasellaDiTesto 42">
                    <a:extLst>
                      <a:ext uri="{FF2B5EF4-FFF2-40B4-BE49-F238E27FC236}">
                        <a16:creationId xmlns:a16="http://schemas.microsoft.com/office/drawing/2014/main" id="{13CBF22E-F1C0-42A5-8D81-0268F27CAD1B}"/>
                      </a:ext>
                    </a:extLst>
                  </p:cNvPr>
                  <p:cNvSpPr txBox="1"/>
                  <p:nvPr/>
                </p:nvSpPr>
                <p:spPr>
                  <a:xfrm>
                    <a:off x="4128799" y="2165259"/>
                    <a:ext cx="998778" cy="30162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it-IT" sz="1100" dirty="0"/>
                  </a:p>
                  <a:p>
                    <a:endParaRPr lang="it-IT" sz="1100" dirty="0"/>
                  </a:p>
                  <a:p>
                    <a:r>
                      <a:rPr lang="it-IT" sz="1100" dirty="0">
                        <a:latin typeface="+mj-lt"/>
                      </a:rPr>
                      <a:t>0,65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3,00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2,55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3,50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3,98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9,80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6,98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4,79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4,38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2,09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0,89</a:t>
                    </a:r>
                  </a:p>
                  <a:p>
                    <a:r>
                      <a:rPr lang="it-IT" sz="1100" dirty="0">
                        <a:latin typeface="+mj-lt"/>
                      </a:rPr>
                      <a:t>4,9</a:t>
                    </a:r>
                    <a:r>
                      <a:rPr lang="it-IT" sz="1100" dirty="0"/>
                      <a:t>8</a:t>
                    </a:r>
                  </a:p>
                  <a:p>
                    <a:endParaRPr lang="it-IT" sz="1100" dirty="0"/>
                  </a:p>
                  <a:p>
                    <a:endParaRPr lang="it-IT" sz="1100" dirty="0"/>
                  </a:p>
                  <a:p>
                    <a:endParaRPr lang="en-GB" sz="1400" dirty="0"/>
                  </a:p>
                </p:txBody>
              </p:sp>
              <p:sp>
                <p:nvSpPr>
                  <p:cNvPr id="38" name="CasellaDiTesto 37">
                    <a:extLst>
                      <a:ext uri="{FF2B5EF4-FFF2-40B4-BE49-F238E27FC236}">
                        <a16:creationId xmlns:a16="http://schemas.microsoft.com/office/drawing/2014/main" id="{64A50A64-071F-40CF-B5FD-B9D980FD551F}"/>
                      </a:ext>
                    </a:extLst>
                  </p:cNvPr>
                  <p:cNvSpPr txBox="1"/>
                  <p:nvPr/>
                </p:nvSpPr>
                <p:spPr>
                  <a:xfrm>
                    <a:off x="4099762" y="2354871"/>
                    <a:ext cx="1070729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100" b="1" dirty="0"/>
                      <a:t>EURO</a:t>
                    </a:r>
                    <a:endParaRPr lang="en-GB" sz="1100" b="1" dirty="0"/>
                  </a:p>
                </p:txBody>
              </p:sp>
            </p:grpSp>
            <p:sp>
              <p:nvSpPr>
                <p:cNvPr id="45" name="CasellaDiTesto 44">
                  <a:extLst>
                    <a:ext uri="{FF2B5EF4-FFF2-40B4-BE49-F238E27FC236}">
                      <a16:creationId xmlns:a16="http://schemas.microsoft.com/office/drawing/2014/main" id="{BE6BF295-DE08-4B6D-BAA4-63121BD2EB8C}"/>
                    </a:ext>
                  </a:extLst>
                </p:cNvPr>
                <p:cNvSpPr txBox="1"/>
                <p:nvPr/>
              </p:nvSpPr>
              <p:spPr>
                <a:xfrm>
                  <a:off x="9385997" y="4309398"/>
                  <a:ext cx="107072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100" b="1" dirty="0"/>
                    <a:t>47,59</a:t>
                  </a:r>
                  <a:endParaRPr lang="en-GB" sz="1100" b="1" dirty="0"/>
                </a:p>
              </p:txBody>
            </p:sp>
          </p:grpSp>
          <p:sp>
            <p:nvSpPr>
              <p:cNvPr id="2055" name="Rettangolo 2054">
                <a:extLst>
                  <a:ext uri="{FF2B5EF4-FFF2-40B4-BE49-F238E27FC236}">
                    <a16:creationId xmlns:a16="http://schemas.microsoft.com/office/drawing/2014/main" id="{E0D15B15-D53A-467D-B9F8-470AB05B06A7}"/>
                  </a:ext>
                </a:extLst>
              </p:cNvPr>
              <p:cNvSpPr/>
              <p:nvPr/>
            </p:nvSpPr>
            <p:spPr>
              <a:xfrm>
                <a:off x="10038499" y="1314401"/>
                <a:ext cx="466725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2076" name="Picture 28" descr="IconExperience » G-Collection » Eye Icon">
              <a:extLst>
                <a:ext uri="{FF2B5EF4-FFF2-40B4-BE49-F238E27FC236}">
                  <a16:creationId xmlns:a16="http://schemas.microsoft.com/office/drawing/2014/main" id="{1B912F4D-7AC9-4504-9A15-9E4CB17FD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2108" y="1609634"/>
              <a:ext cx="359609" cy="359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63" name="CasellaDiTesto 2062">
            <a:extLst>
              <a:ext uri="{FF2B5EF4-FFF2-40B4-BE49-F238E27FC236}">
                <a16:creationId xmlns:a16="http://schemas.microsoft.com/office/drawing/2014/main" id="{9FEAFE79-B349-482C-8DAF-4722C481E01A}"/>
              </a:ext>
            </a:extLst>
          </p:cNvPr>
          <p:cNvSpPr txBox="1"/>
          <p:nvPr/>
        </p:nvSpPr>
        <p:spPr>
          <a:xfrm>
            <a:off x="1085850" y="1285875"/>
            <a:ext cx="5394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+mj-lt"/>
              </a:rPr>
              <a:t>La tua lista viene calcolata su base statistica considerando i tuoi acquisti ricorrenti.</a:t>
            </a:r>
            <a:endParaRPr lang="en-GB" dirty="0">
              <a:latin typeface="+mj-lt"/>
            </a:endParaRPr>
          </a:p>
        </p:txBody>
      </p:sp>
      <p:pic>
        <p:nvPicPr>
          <p:cNvPr id="106" name="Picture 28" descr="IconExperience » G-Collection » Eye Icon">
            <a:extLst>
              <a:ext uri="{FF2B5EF4-FFF2-40B4-BE49-F238E27FC236}">
                <a16:creationId xmlns:a16="http://schemas.microsoft.com/office/drawing/2014/main" id="{13EB9545-E1AA-4C00-BA13-B24E0EF6E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33" y="3845246"/>
            <a:ext cx="936553" cy="93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CasellaDiTesto 106">
            <a:extLst>
              <a:ext uri="{FF2B5EF4-FFF2-40B4-BE49-F238E27FC236}">
                <a16:creationId xmlns:a16="http://schemas.microsoft.com/office/drawing/2014/main" id="{E46892FD-8D79-48B8-930D-9FA6CB65C08B}"/>
              </a:ext>
            </a:extLst>
          </p:cNvPr>
          <p:cNvSpPr txBox="1"/>
          <p:nvPr/>
        </p:nvSpPr>
        <p:spPr>
          <a:xfrm>
            <a:off x="2053198" y="2433949"/>
            <a:ext cx="3709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</a:rPr>
              <a:t>Scannerizza il </a:t>
            </a:r>
            <a:r>
              <a:rPr lang="it-IT" sz="1600" i="1" dirty="0">
                <a:latin typeface="+mj-lt"/>
              </a:rPr>
              <a:t>QR Code </a:t>
            </a:r>
            <a:r>
              <a:rPr lang="it-IT" sz="1600" dirty="0">
                <a:latin typeface="+mj-lt"/>
              </a:rPr>
              <a:t>della tua ultima spesa per aggiornare la tua lista e la tua dispensa.</a:t>
            </a:r>
            <a:endParaRPr lang="en-GB" sz="1600" dirty="0">
              <a:latin typeface="+mj-lt"/>
            </a:endParaRPr>
          </a:p>
        </p:txBody>
      </p:sp>
      <p:sp>
        <p:nvSpPr>
          <p:cNvPr id="108" name="CasellaDiTesto 107">
            <a:extLst>
              <a:ext uri="{FF2B5EF4-FFF2-40B4-BE49-F238E27FC236}">
                <a16:creationId xmlns:a16="http://schemas.microsoft.com/office/drawing/2014/main" id="{C118911B-6145-4D6C-866B-83A8DA3DBCA2}"/>
              </a:ext>
            </a:extLst>
          </p:cNvPr>
          <p:cNvSpPr txBox="1"/>
          <p:nvPr/>
        </p:nvSpPr>
        <p:spPr>
          <a:xfrm>
            <a:off x="2059507" y="4021134"/>
            <a:ext cx="3709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</a:rPr>
              <a:t>Visualizza la tua dispensa anche quando sei fuori casa.</a:t>
            </a:r>
            <a:endParaRPr lang="en-GB" sz="1600" dirty="0">
              <a:latin typeface="+mj-lt"/>
            </a:endParaRPr>
          </a:p>
        </p:txBody>
      </p:sp>
      <p:sp>
        <p:nvSpPr>
          <p:cNvPr id="109" name="CasellaDiTesto 108">
            <a:extLst>
              <a:ext uri="{FF2B5EF4-FFF2-40B4-BE49-F238E27FC236}">
                <a16:creationId xmlns:a16="http://schemas.microsoft.com/office/drawing/2014/main" id="{FF800574-10AE-47A4-B95C-A9B69BB5AEAF}"/>
              </a:ext>
            </a:extLst>
          </p:cNvPr>
          <p:cNvSpPr txBox="1"/>
          <p:nvPr/>
        </p:nvSpPr>
        <p:spPr>
          <a:xfrm>
            <a:off x="2059507" y="5414869"/>
            <a:ext cx="3709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</a:rPr>
              <a:t>Visualizza le liste in condivisione con i tuoi amici o la tua famiglia</a:t>
            </a:r>
            <a:r>
              <a:rPr lang="it-IT" sz="1600" dirty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0569944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1744</Words>
  <Application>Microsoft Office PowerPoint</Application>
  <PresentationFormat>Widescreen</PresentationFormat>
  <Paragraphs>249</Paragraphs>
  <Slides>27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27</vt:i4>
      </vt:variant>
    </vt:vector>
  </HeadingPairs>
  <TitlesOfParts>
    <vt:vector size="38" baseType="lpstr">
      <vt:lpstr>Arial</vt:lpstr>
      <vt:lpstr>Avenir Next LT Pro Light</vt:lpstr>
      <vt:lpstr>Calibri</vt:lpstr>
      <vt:lpstr>Calibri Light</vt:lpstr>
      <vt:lpstr>Open Sans</vt:lpstr>
      <vt:lpstr>Segoe Script</vt:lpstr>
      <vt:lpstr>Selawik Light</vt:lpstr>
      <vt:lpstr>Source Sans Pro SemiBold</vt:lpstr>
      <vt:lpstr>Wingdings</vt:lpstr>
      <vt:lpstr>Tema di Office</vt:lpstr>
      <vt:lpstr>Tema di Office</vt:lpstr>
      <vt:lpstr>Presentazione standard di PowerPoint</vt:lpstr>
      <vt:lpstr>T E A M  &amp;  O V E R V I E W</vt:lpstr>
      <vt:lpstr>P R O B L E M  S E T T I N G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 T A L I A N  S O U N D I N G</vt:lpstr>
      <vt:lpstr>Presentazione standard di PowerPoint</vt:lpstr>
      <vt:lpstr>A n a l i s i   S W O T  d i  L I S T E A S Y</vt:lpstr>
      <vt:lpstr>Presentazione standard di PowerPoint</vt:lpstr>
      <vt:lpstr>Presentazione standard di PowerPoint</vt:lpstr>
      <vt:lpstr>L’  E V O L U Z I O N 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Luca</dc:creator>
  <cp:lastModifiedBy>Anna Marotta</cp:lastModifiedBy>
  <cp:revision>6</cp:revision>
  <dcterms:created xsi:type="dcterms:W3CDTF">2020-05-23T13:24:08Z</dcterms:created>
  <dcterms:modified xsi:type="dcterms:W3CDTF">2020-06-04T13:23:44Z</dcterms:modified>
</cp:coreProperties>
</file>